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41"/>
  </p:notesMasterIdLst>
  <p:sldIdLst>
    <p:sldId id="256" r:id="rId6"/>
    <p:sldId id="257" r:id="rId7"/>
    <p:sldId id="282" r:id="rId8"/>
    <p:sldId id="283" r:id="rId9"/>
    <p:sldId id="258" r:id="rId10"/>
    <p:sldId id="259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322" r:id="rId19"/>
    <p:sldId id="291" r:id="rId20"/>
    <p:sldId id="292" r:id="rId21"/>
    <p:sldId id="293" r:id="rId22"/>
    <p:sldId id="323" r:id="rId23"/>
    <p:sldId id="294" r:id="rId24"/>
    <p:sldId id="295" r:id="rId25"/>
    <p:sldId id="296" r:id="rId26"/>
    <p:sldId id="266" r:id="rId27"/>
    <p:sldId id="260" r:id="rId28"/>
    <p:sldId id="267" r:id="rId29"/>
    <p:sldId id="262" r:id="rId30"/>
    <p:sldId id="297" r:id="rId31"/>
    <p:sldId id="270" r:id="rId32"/>
    <p:sldId id="263" r:id="rId33"/>
    <p:sldId id="298" r:id="rId34"/>
    <p:sldId id="299" r:id="rId35"/>
    <p:sldId id="300" r:id="rId36"/>
    <p:sldId id="301" r:id="rId37"/>
    <p:sldId id="302" r:id="rId38"/>
    <p:sldId id="265" r:id="rId39"/>
    <p:sldId id="264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40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interSettings" Target="printerSettings/printerSettings1.bin"/><Relationship Id="rId7" Type="http://schemas.openxmlformats.org/officeDocument/2006/relationships/slide" Target="slides/slide2.xml"/><Relationship Id="rId29" Type="http://schemas.openxmlformats.org/officeDocument/2006/relationships/slide" Target="slides/slide24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24" Type="http://schemas.openxmlformats.org/officeDocument/2006/relationships/slide" Target="slides/slide19.xml"/><Relationship Id="rId1" Type="http://schemas.openxmlformats.org/officeDocument/2006/relationships/customXml" Target="../customXml/item1.xml"/><Relationship Id="rId32" Type="http://schemas.openxmlformats.org/officeDocument/2006/relationships/slide" Target="slides/slide27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slideMaster" Target="slideMasters/slideMaster1.xml"/><Relationship Id="rId36" Type="http://schemas.openxmlformats.org/officeDocument/2006/relationships/slide" Target="slides/slide31.xml"/><Relationship Id="rId15" Type="http://schemas.openxmlformats.org/officeDocument/2006/relationships/slide" Target="slides/slide10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4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" Type="http://schemas.openxmlformats.org/officeDocument/2006/relationships/customXml" Target="../customXml/item4.xml"/><Relationship Id="rId30" Type="http://schemas.openxmlformats.org/officeDocument/2006/relationships/slide" Target="slides/slide25.xml"/><Relationship Id="rId9" Type="http://schemas.openxmlformats.org/officeDocument/2006/relationships/slide" Target="slides/slide4.xml"/><Relationship Id="rId35" Type="http://schemas.openxmlformats.org/officeDocument/2006/relationships/slide" Target="slides/slide30.xml"/><Relationship Id="rId14" Type="http://schemas.openxmlformats.org/officeDocument/2006/relationships/slide" Target="slides/slide9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46" Type="http://schemas.openxmlformats.org/officeDocument/2006/relationships/tableStyles" Target="tableStyles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9B9D6-687F-CE41-B77D-DC8D9D9B4E30}" type="doc">
      <dgm:prSet loTypeId="urn:microsoft.com/office/officeart/2005/8/layout/process4" loCatId="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CD3108-5909-C642-B931-903967F2802F}">
      <dgm:prSet phldrT="[Text]"/>
      <dgm:spPr/>
      <dgm:t>
        <a:bodyPr/>
        <a:lstStyle/>
        <a:p>
          <a:r>
            <a:rPr lang="en-US" dirty="0" smtClean="0"/>
            <a:t>Evidence acquisition</a:t>
          </a:r>
          <a:endParaRPr lang="en-US" dirty="0"/>
        </a:p>
      </dgm:t>
    </dgm:pt>
    <dgm:pt modelId="{BF090BDB-29DE-A641-B7F5-264371BDE802}" type="parTrans" cxnId="{7458BC14-791D-BF49-A802-C509A199D7DE}">
      <dgm:prSet/>
      <dgm:spPr/>
      <dgm:t>
        <a:bodyPr/>
        <a:lstStyle/>
        <a:p>
          <a:endParaRPr lang="en-US"/>
        </a:p>
      </dgm:t>
    </dgm:pt>
    <dgm:pt modelId="{0F98461C-E3C2-8F44-A142-9173595629E9}" type="sibTrans" cxnId="{7458BC14-791D-BF49-A802-C509A199D7DE}">
      <dgm:prSet/>
      <dgm:spPr/>
      <dgm:t>
        <a:bodyPr/>
        <a:lstStyle/>
        <a:p>
          <a:endParaRPr lang="en-US"/>
        </a:p>
      </dgm:t>
    </dgm:pt>
    <dgm:pt modelId="{D0588F04-4672-6748-9259-3B74257171EE}">
      <dgm:prSet phldrT="[Text]"/>
      <dgm:spPr/>
      <dgm:t>
        <a:bodyPr/>
        <a:lstStyle/>
        <a:p>
          <a:r>
            <a:rPr lang="en-US" dirty="0" smtClean="0"/>
            <a:t>Investigation and analysis</a:t>
          </a:r>
          <a:endParaRPr lang="en-US" dirty="0"/>
        </a:p>
      </dgm:t>
    </dgm:pt>
    <dgm:pt modelId="{128110A4-2005-4F47-BBC1-23336744EBB8}" type="parTrans" cxnId="{57FCA480-EE4D-A746-9F25-CC9DF2CA610E}">
      <dgm:prSet/>
      <dgm:spPr/>
      <dgm:t>
        <a:bodyPr/>
        <a:lstStyle/>
        <a:p>
          <a:endParaRPr lang="en-US"/>
        </a:p>
      </dgm:t>
    </dgm:pt>
    <dgm:pt modelId="{0288F204-1D5F-C04C-BDEA-1E040B5B7B38}" type="sibTrans" cxnId="{57FCA480-EE4D-A746-9F25-CC9DF2CA610E}">
      <dgm:prSet/>
      <dgm:spPr/>
      <dgm:t>
        <a:bodyPr/>
        <a:lstStyle/>
        <a:p>
          <a:endParaRPr lang="en-US"/>
        </a:p>
      </dgm:t>
    </dgm:pt>
    <dgm:pt modelId="{31CD60E0-63A4-0443-9AE1-3FA646BA6BFB}">
      <dgm:prSet phldrT="[Text]"/>
      <dgm:spPr/>
      <dgm:t>
        <a:bodyPr/>
        <a:lstStyle/>
        <a:p>
          <a:r>
            <a:rPr lang="en-US" dirty="0" smtClean="0"/>
            <a:t>Reporting results</a:t>
          </a:r>
          <a:endParaRPr lang="en-US" dirty="0"/>
        </a:p>
      </dgm:t>
    </dgm:pt>
    <dgm:pt modelId="{8E7EB46C-34A1-6046-A80C-24ED69BD4D79}" type="parTrans" cxnId="{21EC5A6A-47D5-FB48-9734-35CDD493CD25}">
      <dgm:prSet/>
      <dgm:spPr/>
      <dgm:t>
        <a:bodyPr/>
        <a:lstStyle/>
        <a:p>
          <a:endParaRPr lang="en-US"/>
        </a:p>
      </dgm:t>
    </dgm:pt>
    <dgm:pt modelId="{53B01CD7-6993-1347-B31D-8CC2A1DD2DC3}" type="sibTrans" cxnId="{21EC5A6A-47D5-FB48-9734-35CDD493CD25}">
      <dgm:prSet/>
      <dgm:spPr/>
      <dgm:t>
        <a:bodyPr/>
        <a:lstStyle/>
        <a:p>
          <a:endParaRPr lang="en-US"/>
        </a:p>
      </dgm:t>
    </dgm:pt>
    <dgm:pt modelId="{65FFB94D-3009-1E4A-9EF5-B65BFEA9AC07}" type="pres">
      <dgm:prSet presAssocID="{C299B9D6-687F-CE41-B77D-DC8D9D9B4E3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73BFB0-BF75-F445-8B92-F47D63CE81A9}" type="pres">
      <dgm:prSet presAssocID="{31CD60E0-63A4-0443-9AE1-3FA646BA6BFB}" presName="boxAndChildren" presStyleCnt="0"/>
      <dgm:spPr/>
    </dgm:pt>
    <dgm:pt modelId="{092F2F21-2544-ED40-A8A6-9C3289DEA292}" type="pres">
      <dgm:prSet presAssocID="{31CD60E0-63A4-0443-9AE1-3FA646BA6BFB}" presName="parentTextBox" presStyleLbl="node1" presStyleIdx="0" presStyleCnt="3"/>
      <dgm:spPr/>
      <dgm:t>
        <a:bodyPr/>
        <a:lstStyle/>
        <a:p>
          <a:endParaRPr lang="en-US"/>
        </a:p>
      </dgm:t>
    </dgm:pt>
    <dgm:pt modelId="{B1186123-DED4-4749-888E-F539F8660BEA}" type="pres">
      <dgm:prSet presAssocID="{0288F204-1D5F-C04C-BDEA-1E040B5B7B38}" presName="sp" presStyleCnt="0"/>
      <dgm:spPr/>
    </dgm:pt>
    <dgm:pt modelId="{462D6F28-0FDD-5846-9CA2-A597D1D4322C}" type="pres">
      <dgm:prSet presAssocID="{D0588F04-4672-6748-9259-3B74257171EE}" presName="arrowAndChildren" presStyleCnt="0"/>
      <dgm:spPr/>
    </dgm:pt>
    <dgm:pt modelId="{8FECB578-838A-DB45-9ACA-B5A7254D1614}" type="pres">
      <dgm:prSet presAssocID="{D0588F04-4672-6748-9259-3B74257171EE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82A00FA0-8647-0449-8C5E-BA2FE163EDB0}" type="pres">
      <dgm:prSet presAssocID="{0F98461C-E3C2-8F44-A142-9173595629E9}" presName="sp" presStyleCnt="0"/>
      <dgm:spPr/>
    </dgm:pt>
    <dgm:pt modelId="{1F451249-F7B1-9644-96A9-D71A617BF284}" type="pres">
      <dgm:prSet presAssocID="{43CD3108-5909-C642-B931-903967F2802F}" presName="arrowAndChildren" presStyleCnt="0"/>
      <dgm:spPr/>
    </dgm:pt>
    <dgm:pt modelId="{0EF707D0-67B3-B441-8DFC-21D7ED9B014D}" type="pres">
      <dgm:prSet presAssocID="{43CD3108-5909-C642-B931-903967F2802F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7458BC14-791D-BF49-A802-C509A199D7DE}" srcId="{C299B9D6-687F-CE41-B77D-DC8D9D9B4E30}" destId="{43CD3108-5909-C642-B931-903967F2802F}" srcOrd="0" destOrd="0" parTransId="{BF090BDB-29DE-A641-B7F5-264371BDE802}" sibTransId="{0F98461C-E3C2-8F44-A142-9173595629E9}"/>
    <dgm:cxn modelId="{21EC5A6A-47D5-FB48-9734-35CDD493CD25}" srcId="{C299B9D6-687F-CE41-B77D-DC8D9D9B4E30}" destId="{31CD60E0-63A4-0443-9AE1-3FA646BA6BFB}" srcOrd="2" destOrd="0" parTransId="{8E7EB46C-34A1-6046-A80C-24ED69BD4D79}" sibTransId="{53B01CD7-6993-1347-B31D-8CC2A1DD2DC3}"/>
    <dgm:cxn modelId="{57FCA480-EE4D-A746-9F25-CC9DF2CA610E}" srcId="{C299B9D6-687F-CE41-B77D-DC8D9D9B4E30}" destId="{D0588F04-4672-6748-9259-3B74257171EE}" srcOrd="1" destOrd="0" parTransId="{128110A4-2005-4F47-BBC1-23336744EBB8}" sibTransId="{0288F204-1D5F-C04C-BDEA-1E040B5B7B38}"/>
    <dgm:cxn modelId="{12660677-920D-F444-A90C-5CC02A351CEC}" type="presOf" srcId="{C299B9D6-687F-CE41-B77D-DC8D9D9B4E30}" destId="{65FFB94D-3009-1E4A-9EF5-B65BFEA9AC07}" srcOrd="0" destOrd="0" presId="urn:microsoft.com/office/officeart/2005/8/layout/process4"/>
    <dgm:cxn modelId="{75412370-ED1A-9E46-A7C1-CF63FD43B296}" type="presOf" srcId="{D0588F04-4672-6748-9259-3B74257171EE}" destId="{8FECB578-838A-DB45-9ACA-B5A7254D1614}" srcOrd="0" destOrd="0" presId="urn:microsoft.com/office/officeart/2005/8/layout/process4"/>
    <dgm:cxn modelId="{59BCAD3D-42AF-6449-AD5B-DCC9CF60C1AA}" type="presOf" srcId="{31CD60E0-63A4-0443-9AE1-3FA646BA6BFB}" destId="{092F2F21-2544-ED40-A8A6-9C3289DEA292}" srcOrd="0" destOrd="0" presId="urn:microsoft.com/office/officeart/2005/8/layout/process4"/>
    <dgm:cxn modelId="{826A21F6-648B-154A-B456-37F80D221ADF}" type="presOf" srcId="{43CD3108-5909-C642-B931-903967F2802F}" destId="{0EF707D0-67B3-B441-8DFC-21D7ED9B014D}" srcOrd="0" destOrd="0" presId="urn:microsoft.com/office/officeart/2005/8/layout/process4"/>
    <dgm:cxn modelId="{BB9B82E6-7CA6-4C41-B207-25A49318B39A}" type="presParOf" srcId="{65FFB94D-3009-1E4A-9EF5-B65BFEA9AC07}" destId="{4D73BFB0-BF75-F445-8B92-F47D63CE81A9}" srcOrd="0" destOrd="0" presId="urn:microsoft.com/office/officeart/2005/8/layout/process4"/>
    <dgm:cxn modelId="{9AA658F2-A9EE-F344-8F1C-572967A7A788}" type="presParOf" srcId="{4D73BFB0-BF75-F445-8B92-F47D63CE81A9}" destId="{092F2F21-2544-ED40-A8A6-9C3289DEA292}" srcOrd="0" destOrd="0" presId="urn:microsoft.com/office/officeart/2005/8/layout/process4"/>
    <dgm:cxn modelId="{7251374C-70BE-E049-B28A-12AF72A19FCD}" type="presParOf" srcId="{65FFB94D-3009-1E4A-9EF5-B65BFEA9AC07}" destId="{B1186123-DED4-4749-888E-F539F8660BEA}" srcOrd="1" destOrd="0" presId="urn:microsoft.com/office/officeart/2005/8/layout/process4"/>
    <dgm:cxn modelId="{205549B3-AA62-444D-A82F-502EBAD70E4D}" type="presParOf" srcId="{65FFB94D-3009-1E4A-9EF5-B65BFEA9AC07}" destId="{462D6F28-0FDD-5846-9CA2-A597D1D4322C}" srcOrd="2" destOrd="0" presId="urn:microsoft.com/office/officeart/2005/8/layout/process4"/>
    <dgm:cxn modelId="{219A754A-50F5-814E-A220-9CF1421096BE}" type="presParOf" srcId="{462D6F28-0FDD-5846-9CA2-A597D1D4322C}" destId="{8FECB578-838A-DB45-9ACA-B5A7254D1614}" srcOrd="0" destOrd="0" presId="urn:microsoft.com/office/officeart/2005/8/layout/process4"/>
    <dgm:cxn modelId="{14899255-50E1-5F4C-AB77-6F239D22632A}" type="presParOf" srcId="{65FFB94D-3009-1E4A-9EF5-B65BFEA9AC07}" destId="{82A00FA0-8647-0449-8C5E-BA2FE163EDB0}" srcOrd="3" destOrd="0" presId="urn:microsoft.com/office/officeart/2005/8/layout/process4"/>
    <dgm:cxn modelId="{099A05A7-5D4F-3A4E-B547-CD27AE8911F0}" type="presParOf" srcId="{65FFB94D-3009-1E4A-9EF5-B65BFEA9AC07}" destId="{1F451249-F7B1-9644-96A9-D71A617BF284}" srcOrd="4" destOrd="0" presId="urn:microsoft.com/office/officeart/2005/8/layout/process4"/>
    <dgm:cxn modelId="{A5F130C3-6A4E-2742-B4F9-43A515089E30}" type="presParOf" srcId="{1F451249-F7B1-9644-96A9-D71A617BF284}" destId="{0EF707D0-67B3-B441-8DFC-21D7ED9B014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9ABEEA-D981-9646-8769-4D554F54CD2E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3AA31B-2049-E947-BE5D-0ACFAAEA9566}">
      <dgm:prSet phldrT="[Text]" custT="1"/>
      <dgm:spPr/>
      <dgm:t>
        <a:bodyPr/>
        <a:lstStyle/>
        <a:p>
          <a:r>
            <a:rPr lang="en-US" sz="1100" dirty="0" smtClean="0"/>
            <a:t>Verification</a:t>
          </a:r>
          <a:endParaRPr lang="en-US" sz="1100" dirty="0"/>
        </a:p>
      </dgm:t>
    </dgm:pt>
    <dgm:pt modelId="{D903BE1D-5711-784A-A04A-5D2A39B558F0}" type="parTrans" cxnId="{F4DA72BB-773B-8142-9178-A57C12EBC739}">
      <dgm:prSet/>
      <dgm:spPr/>
      <dgm:t>
        <a:bodyPr/>
        <a:lstStyle/>
        <a:p>
          <a:endParaRPr lang="en-US" sz="1100"/>
        </a:p>
      </dgm:t>
    </dgm:pt>
    <dgm:pt modelId="{07E6C9EA-30E7-3C46-81AB-46B2043B9015}" type="sibTrans" cxnId="{F4DA72BB-773B-8142-9178-A57C12EBC739}">
      <dgm:prSet custT="1"/>
      <dgm:spPr/>
      <dgm:t>
        <a:bodyPr/>
        <a:lstStyle/>
        <a:p>
          <a:endParaRPr lang="en-US" sz="1100"/>
        </a:p>
      </dgm:t>
    </dgm:pt>
    <dgm:pt modelId="{CFAE7FAA-E9DC-1B4C-96A6-66C2C2954CF8}">
      <dgm:prSet phldrT="[Text]" custT="1"/>
      <dgm:spPr/>
      <dgm:t>
        <a:bodyPr/>
        <a:lstStyle/>
        <a:p>
          <a:r>
            <a:rPr lang="en-US" sz="1100" dirty="0" smtClean="0"/>
            <a:t>System Description</a:t>
          </a:r>
          <a:endParaRPr lang="en-US" sz="1100" dirty="0"/>
        </a:p>
      </dgm:t>
    </dgm:pt>
    <dgm:pt modelId="{3D4D3092-5F3A-9845-976D-CCD33713A971}" type="parTrans" cxnId="{C02D98C6-977D-1247-A4CA-0E01B3376E2D}">
      <dgm:prSet/>
      <dgm:spPr/>
      <dgm:t>
        <a:bodyPr/>
        <a:lstStyle/>
        <a:p>
          <a:endParaRPr lang="en-US" sz="1100"/>
        </a:p>
      </dgm:t>
    </dgm:pt>
    <dgm:pt modelId="{971CD790-857E-9D44-B089-403D935F9FDB}" type="sibTrans" cxnId="{C02D98C6-977D-1247-A4CA-0E01B3376E2D}">
      <dgm:prSet custT="1"/>
      <dgm:spPr/>
      <dgm:t>
        <a:bodyPr/>
        <a:lstStyle/>
        <a:p>
          <a:endParaRPr lang="en-US" sz="1100"/>
        </a:p>
      </dgm:t>
    </dgm:pt>
    <dgm:pt modelId="{39AEBDAC-C782-D34A-919C-84830B4B821B}">
      <dgm:prSet phldrT="[Text]" custT="1"/>
      <dgm:spPr/>
      <dgm:t>
        <a:bodyPr/>
        <a:lstStyle/>
        <a:p>
          <a:r>
            <a:rPr lang="en-US" sz="1100" dirty="0" smtClean="0"/>
            <a:t>Evidence Acquisition</a:t>
          </a:r>
          <a:endParaRPr lang="en-US" sz="1100" dirty="0"/>
        </a:p>
      </dgm:t>
    </dgm:pt>
    <dgm:pt modelId="{C080E3DD-79BE-8040-B4B5-F5557AB8F4BC}" type="parTrans" cxnId="{9F0A43F4-05F5-EE4E-9E79-D1AF440FF6CE}">
      <dgm:prSet/>
      <dgm:spPr/>
      <dgm:t>
        <a:bodyPr/>
        <a:lstStyle/>
        <a:p>
          <a:endParaRPr lang="en-US" sz="1100"/>
        </a:p>
      </dgm:t>
    </dgm:pt>
    <dgm:pt modelId="{115D51DE-DAC7-F74F-B613-215807F300BF}" type="sibTrans" cxnId="{9F0A43F4-05F5-EE4E-9E79-D1AF440FF6CE}">
      <dgm:prSet/>
      <dgm:spPr/>
      <dgm:t>
        <a:bodyPr/>
        <a:lstStyle/>
        <a:p>
          <a:endParaRPr lang="en-US" sz="1100"/>
        </a:p>
      </dgm:t>
    </dgm:pt>
    <dgm:pt modelId="{E515C7F9-3285-7E4E-85F8-C6B1559516D3}" type="pres">
      <dgm:prSet presAssocID="{FA9ABEEA-D981-9646-8769-4D554F54CD2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450644-3DC4-4C48-A199-D30C16539072}" type="pres">
      <dgm:prSet presAssocID="{FA9ABEEA-D981-9646-8769-4D554F54CD2E}" presName="dummyMaxCanvas" presStyleCnt="0">
        <dgm:presLayoutVars/>
      </dgm:prSet>
      <dgm:spPr/>
    </dgm:pt>
    <dgm:pt modelId="{F549761D-DF84-0240-99CE-CC553DD245AA}" type="pres">
      <dgm:prSet presAssocID="{FA9ABEEA-D981-9646-8769-4D554F54CD2E}" presName="ThreeNodes_1" presStyleLbl="node1" presStyleIdx="0" presStyleCnt="3" custLinFactNeighborX="-68966" custLinFactNeighborY="-961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BF368-4FE7-274E-B1EB-F442068D7172}" type="pres">
      <dgm:prSet presAssocID="{FA9ABEEA-D981-9646-8769-4D554F54CD2E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EF5A2-93C7-5340-8A05-8730B7A730FE}" type="pres">
      <dgm:prSet presAssocID="{FA9ABEEA-D981-9646-8769-4D554F54CD2E}" presName="ThreeNodes_3" presStyleLbl="node1" presStyleIdx="2" presStyleCnt="3" custLinFactNeighborY="101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D4CA2-FB3B-1C40-AE54-ED0B9551C290}" type="pres">
      <dgm:prSet presAssocID="{FA9ABEEA-D981-9646-8769-4D554F54CD2E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0C5CEC-2EEF-524C-9FD8-65378EF5A077}" type="pres">
      <dgm:prSet presAssocID="{FA9ABEEA-D981-9646-8769-4D554F54CD2E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669C5-AED9-0C4A-8E47-3112E4FE7C27}" type="pres">
      <dgm:prSet presAssocID="{FA9ABEEA-D981-9646-8769-4D554F54CD2E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9E970-2600-2B40-9B94-3D32B300A837}" type="pres">
      <dgm:prSet presAssocID="{FA9ABEEA-D981-9646-8769-4D554F54CD2E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0B150-D3D8-374D-95A2-1D5819BA646B}" type="pres">
      <dgm:prSet presAssocID="{FA9ABEEA-D981-9646-8769-4D554F54CD2E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2D98C6-977D-1247-A4CA-0E01B3376E2D}" srcId="{FA9ABEEA-D981-9646-8769-4D554F54CD2E}" destId="{CFAE7FAA-E9DC-1B4C-96A6-66C2C2954CF8}" srcOrd="1" destOrd="0" parTransId="{3D4D3092-5F3A-9845-976D-CCD33713A971}" sibTransId="{971CD790-857E-9D44-B089-403D935F9FDB}"/>
    <dgm:cxn modelId="{0D8BDA74-FEB2-144B-A9C2-1454DA1167B7}" type="presOf" srcId="{953AA31B-2049-E947-BE5D-0ACFAAEA9566}" destId="{F549761D-DF84-0240-99CE-CC553DD245AA}" srcOrd="0" destOrd="0" presId="urn:microsoft.com/office/officeart/2005/8/layout/vProcess5"/>
    <dgm:cxn modelId="{785AE49F-B3AD-C945-9A40-C313351834B5}" type="presOf" srcId="{FA9ABEEA-D981-9646-8769-4D554F54CD2E}" destId="{E515C7F9-3285-7E4E-85F8-C6B1559516D3}" srcOrd="0" destOrd="0" presId="urn:microsoft.com/office/officeart/2005/8/layout/vProcess5"/>
    <dgm:cxn modelId="{9168C87F-919B-924E-B7BA-67C127FDB3DE}" type="presOf" srcId="{971CD790-857E-9D44-B089-403D935F9FDB}" destId="{950C5CEC-2EEF-524C-9FD8-65378EF5A077}" srcOrd="0" destOrd="0" presId="urn:microsoft.com/office/officeart/2005/8/layout/vProcess5"/>
    <dgm:cxn modelId="{0EE9665C-375A-D04B-819D-ACD0E82B6CB9}" type="presOf" srcId="{07E6C9EA-30E7-3C46-81AB-46B2043B9015}" destId="{C2DD4CA2-FB3B-1C40-AE54-ED0B9551C290}" srcOrd="0" destOrd="0" presId="urn:microsoft.com/office/officeart/2005/8/layout/vProcess5"/>
    <dgm:cxn modelId="{46DC0FF9-94B6-9A4C-8143-19A4D89B83D7}" type="presOf" srcId="{39AEBDAC-C782-D34A-919C-84830B4B821B}" destId="{D15EF5A2-93C7-5340-8A05-8730B7A730FE}" srcOrd="0" destOrd="0" presId="urn:microsoft.com/office/officeart/2005/8/layout/vProcess5"/>
    <dgm:cxn modelId="{C3FC9BF1-76A2-0149-9A1B-6DF6529CA3B7}" type="presOf" srcId="{CFAE7FAA-E9DC-1B4C-96A6-66C2C2954CF8}" destId="{604BF368-4FE7-274E-B1EB-F442068D7172}" srcOrd="0" destOrd="0" presId="urn:microsoft.com/office/officeart/2005/8/layout/vProcess5"/>
    <dgm:cxn modelId="{67FFFA4A-BF7D-9A44-A8E1-B574BC4E6DE1}" type="presOf" srcId="{CFAE7FAA-E9DC-1B4C-96A6-66C2C2954CF8}" destId="{DB99E970-2600-2B40-9B94-3D32B300A837}" srcOrd="1" destOrd="0" presId="urn:microsoft.com/office/officeart/2005/8/layout/vProcess5"/>
    <dgm:cxn modelId="{A5B2AF5C-C4D1-1640-B486-3FA3DA1CD356}" type="presOf" srcId="{953AA31B-2049-E947-BE5D-0ACFAAEA9566}" destId="{A64669C5-AED9-0C4A-8E47-3112E4FE7C27}" srcOrd="1" destOrd="0" presId="urn:microsoft.com/office/officeart/2005/8/layout/vProcess5"/>
    <dgm:cxn modelId="{9F0A43F4-05F5-EE4E-9E79-D1AF440FF6CE}" srcId="{FA9ABEEA-D981-9646-8769-4D554F54CD2E}" destId="{39AEBDAC-C782-D34A-919C-84830B4B821B}" srcOrd="2" destOrd="0" parTransId="{C080E3DD-79BE-8040-B4B5-F5557AB8F4BC}" sibTransId="{115D51DE-DAC7-F74F-B613-215807F300BF}"/>
    <dgm:cxn modelId="{F4DA72BB-773B-8142-9178-A57C12EBC739}" srcId="{FA9ABEEA-D981-9646-8769-4D554F54CD2E}" destId="{953AA31B-2049-E947-BE5D-0ACFAAEA9566}" srcOrd="0" destOrd="0" parTransId="{D903BE1D-5711-784A-A04A-5D2A39B558F0}" sibTransId="{07E6C9EA-30E7-3C46-81AB-46B2043B9015}"/>
    <dgm:cxn modelId="{45A3F04C-40B8-124E-8A6B-FA0E2D4711B7}" type="presOf" srcId="{39AEBDAC-C782-D34A-919C-84830B4B821B}" destId="{1DE0B150-D3D8-374D-95A2-1D5819BA646B}" srcOrd="1" destOrd="0" presId="urn:microsoft.com/office/officeart/2005/8/layout/vProcess5"/>
    <dgm:cxn modelId="{7AD98CD2-ED5E-F447-BF2A-5654B4AA45AE}" type="presParOf" srcId="{E515C7F9-3285-7E4E-85F8-C6B1559516D3}" destId="{CE450644-3DC4-4C48-A199-D30C16539072}" srcOrd="0" destOrd="0" presId="urn:microsoft.com/office/officeart/2005/8/layout/vProcess5"/>
    <dgm:cxn modelId="{88D10428-83F4-D54E-A643-A489CF489355}" type="presParOf" srcId="{E515C7F9-3285-7E4E-85F8-C6B1559516D3}" destId="{F549761D-DF84-0240-99CE-CC553DD245AA}" srcOrd="1" destOrd="0" presId="urn:microsoft.com/office/officeart/2005/8/layout/vProcess5"/>
    <dgm:cxn modelId="{0A2CEB1A-5535-244C-99CB-DF3E49F59E5C}" type="presParOf" srcId="{E515C7F9-3285-7E4E-85F8-C6B1559516D3}" destId="{604BF368-4FE7-274E-B1EB-F442068D7172}" srcOrd="2" destOrd="0" presId="urn:microsoft.com/office/officeart/2005/8/layout/vProcess5"/>
    <dgm:cxn modelId="{FBDDA739-6C54-274F-B8D1-2AA08F35B1E3}" type="presParOf" srcId="{E515C7F9-3285-7E4E-85F8-C6B1559516D3}" destId="{D15EF5A2-93C7-5340-8A05-8730B7A730FE}" srcOrd="3" destOrd="0" presId="urn:microsoft.com/office/officeart/2005/8/layout/vProcess5"/>
    <dgm:cxn modelId="{D2DFFE60-CA7A-6947-A6D1-3083E066FEBF}" type="presParOf" srcId="{E515C7F9-3285-7E4E-85F8-C6B1559516D3}" destId="{C2DD4CA2-FB3B-1C40-AE54-ED0B9551C290}" srcOrd="4" destOrd="0" presId="urn:microsoft.com/office/officeart/2005/8/layout/vProcess5"/>
    <dgm:cxn modelId="{FBC68A16-93D3-9049-A005-7CD90415BDFB}" type="presParOf" srcId="{E515C7F9-3285-7E4E-85F8-C6B1559516D3}" destId="{950C5CEC-2EEF-524C-9FD8-65378EF5A077}" srcOrd="5" destOrd="0" presId="urn:microsoft.com/office/officeart/2005/8/layout/vProcess5"/>
    <dgm:cxn modelId="{AFD1B4E4-1BAD-5B4E-A02A-D175A678883D}" type="presParOf" srcId="{E515C7F9-3285-7E4E-85F8-C6B1559516D3}" destId="{A64669C5-AED9-0C4A-8E47-3112E4FE7C27}" srcOrd="6" destOrd="0" presId="urn:microsoft.com/office/officeart/2005/8/layout/vProcess5"/>
    <dgm:cxn modelId="{E7AC13CB-07A9-4040-8233-B06B8E8523BC}" type="presParOf" srcId="{E515C7F9-3285-7E4E-85F8-C6B1559516D3}" destId="{DB99E970-2600-2B40-9B94-3D32B300A837}" srcOrd="7" destOrd="0" presId="urn:microsoft.com/office/officeart/2005/8/layout/vProcess5"/>
    <dgm:cxn modelId="{403980D8-9FDA-F340-BB15-6C7E083A4509}" type="presParOf" srcId="{E515C7F9-3285-7E4E-85F8-C6B1559516D3}" destId="{1DE0B150-D3D8-374D-95A2-1D5819BA64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131578-91DA-BA42-A181-6E23E0D40361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FA4C0D-B85A-6D4E-AB49-62351DE17448}">
      <dgm:prSet phldrT="[Text]"/>
      <dgm:spPr/>
      <dgm:t>
        <a:bodyPr/>
        <a:lstStyle/>
        <a:p>
          <a:r>
            <a:rPr lang="en-US" dirty="0" smtClean="0"/>
            <a:t>Timeline Analysis</a:t>
          </a:r>
          <a:endParaRPr lang="en-US" dirty="0"/>
        </a:p>
      </dgm:t>
    </dgm:pt>
    <dgm:pt modelId="{557571EA-CB17-5D41-867E-FA19E204CA27}" type="parTrans" cxnId="{6AEA559C-F093-7546-B772-8058EAE6D390}">
      <dgm:prSet/>
      <dgm:spPr/>
      <dgm:t>
        <a:bodyPr/>
        <a:lstStyle/>
        <a:p>
          <a:endParaRPr lang="en-US"/>
        </a:p>
      </dgm:t>
    </dgm:pt>
    <dgm:pt modelId="{948CCB28-C58A-4446-BE36-62BA7D257F23}" type="sibTrans" cxnId="{6AEA559C-F093-7546-B772-8058EAE6D390}">
      <dgm:prSet/>
      <dgm:spPr/>
      <dgm:t>
        <a:bodyPr/>
        <a:lstStyle/>
        <a:p>
          <a:endParaRPr lang="en-US"/>
        </a:p>
      </dgm:t>
    </dgm:pt>
    <dgm:pt modelId="{ABD3B860-6D9B-7C43-ADAB-2F37EDC2E5BB}">
      <dgm:prSet phldrT="[Text]"/>
      <dgm:spPr/>
      <dgm:t>
        <a:bodyPr/>
        <a:lstStyle/>
        <a:p>
          <a:r>
            <a:rPr lang="en-US" dirty="0" smtClean="0"/>
            <a:t>Media Analysis</a:t>
          </a:r>
          <a:endParaRPr lang="en-US" dirty="0"/>
        </a:p>
      </dgm:t>
    </dgm:pt>
    <dgm:pt modelId="{C26AA45D-185B-1348-80BB-8CABE705D432}" type="parTrans" cxnId="{5DF79DA6-2C93-B948-8395-1928D8A543C0}">
      <dgm:prSet/>
      <dgm:spPr/>
      <dgm:t>
        <a:bodyPr/>
        <a:lstStyle/>
        <a:p>
          <a:endParaRPr lang="en-US"/>
        </a:p>
      </dgm:t>
    </dgm:pt>
    <dgm:pt modelId="{DA798372-CEDE-7A40-8023-D9D369EB6E6A}" type="sibTrans" cxnId="{5DF79DA6-2C93-B948-8395-1928D8A543C0}">
      <dgm:prSet/>
      <dgm:spPr/>
      <dgm:t>
        <a:bodyPr/>
        <a:lstStyle/>
        <a:p>
          <a:endParaRPr lang="en-US"/>
        </a:p>
      </dgm:t>
    </dgm:pt>
    <dgm:pt modelId="{8CA55326-A759-FE4B-9B43-9DDB1CA1A37F}">
      <dgm:prSet phldrT="[Text]"/>
      <dgm:spPr/>
      <dgm:t>
        <a:bodyPr/>
        <a:lstStyle/>
        <a:p>
          <a:r>
            <a:rPr lang="en-US" dirty="0" smtClean="0"/>
            <a:t>String or Byte Search</a:t>
          </a:r>
        </a:p>
        <a:p>
          <a:endParaRPr lang="en-US" dirty="0"/>
        </a:p>
      </dgm:t>
    </dgm:pt>
    <dgm:pt modelId="{55FFC440-007E-A042-8B47-C9ABB12962E9}" type="parTrans" cxnId="{6712C71B-8052-F24C-8309-BE022962C58A}">
      <dgm:prSet/>
      <dgm:spPr/>
      <dgm:t>
        <a:bodyPr/>
        <a:lstStyle/>
        <a:p>
          <a:endParaRPr lang="en-US"/>
        </a:p>
      </dgm:t>
    </dgm:pt>
    <dgm:pt modelId="{856F2026-980A-2944-9C4B-3BBEB8B85323}" type="sibTrans" cxnId="{6712C71B-8052-F24C-8309-BE022962C58A}">
      <dgm:prSet/>
      <dgm:spPr/>
      <dgm:t>
        <a:bodyPr/>
        <a:lstStyle/>
        <a:p>
          <a:endParaRPr lang="en-US"/>
        </a:p>
      </dgm:t>
    </dgm:pt>
    <dgm:pt modelId="{F677B1D3-BC3E-9A45-B6EC-37A9EA13648C}">
      <dgm:prSet phldrT="[Text]"/>
      <dgm:spPr/>
      <dgm:t>
        <a:bodyPr/>
        <a:lstStyle/>
        <a:p>
          <a:r>
            <a:rPr lang="en-US" dirty="0" smtClean="0"/>
            <a:t>Data Recovery</a:t>
          </a:r>
          <a:endParaRPr lang="en-US" dirty="0"/>
        </a:p>
      </dgm:t>
    </dgm:pt>
    <dgm:pt modelId="{09DE05BA-4DB3-2A4A-8BDB-C56219251B05}" type="parTrans" cxnId="{A3563F60-8393-5A41-892C-8F49F14D849C}">
      <dgm:prSet/>
      <dgm:spPr/>
      <dgm:t>
        <a:bodyPr/>
        <a:lstStyle/>
        <a:p>
          <a:endParaRPr lang="en-US"/>
        </a:p>
      </dgm:t>
    </dgm:pt>
    <dgm:pt modelId="{99667432-CF99-AF41-A6E0-871404C6778B}" type="sibTrans" cxnId="{A3563F60-8393-5A41-892C-8F49F14D849C}">
      <dgm:prSet/>
      <dgm:spPr/>
      <dgm:t>
        <a:bodyPr/>
        <a:lstStyle/>
        <a:p>
          <a:endParaRPr lang="en-US"/>
        </a:p>
      </dgm:t>
    </dgm:pt>
    <dgm:pt modelId="{B8572AE9-3530-A14A-A68E-D92ACE73459A}">
      <dgm:prSet phldrT="[Text]"/>
      <dgm:spPr/>
      <dgm:t>
        <a:bodyPr/>
        <a:lstStyle/>
        <a:p>
          <a:r>
            <a:rPr lang="en-US" dirty="0" smtClean="0"/>
            <a:t>Reporting Analysis</a:t>
          </a:r>
          <a:endParaRPr lang="en-US" dirty="0"/>
        </a:p>
      </dgm:t>
    </dgm:pt>
    <dgm:pt modelId="{DC69519D-36D9-BC40-9498-C43A2D0EFF7B}" type="parTrans" cxnId="{F8B973C8-CEE6-174C-AC5C-168EBFCE65BE}">
      <dgm:prSet/>
      <dgm:spPr/>
      <dgm:t>
        <a:bodyPr/>
        <a:lstStyle/>
        <a:p>
          <a:endParaRPr lang="en-US"/>
        </a:p>
      </dgm:t>
    </dgm:pt>
    <dgm:pt modelId="{C2B0D2D9-83B2-C042-8BAC-7DC93528988C}" type="sibTrans" cxnId="{F8B973C8-CEE6-174C-AC5C-168EBFCE65BE}">
      <dgm:prSet/>
      <dgm:spPr/>
      <dgm:t>
        <a:bodyPr/>
        <a:lstStyle/>
        <a:p>
          <a:endParaRPr lang="en-US"/>
        </a:p>
      </dgm:t>
    </dgm:pt>
    <dgm:pt modelId="{314733EA-2FC8-794D-85AF-AA54F4A4A598}" type="pres">
      <dgm:prSet presAssocID="{5A131578-91DA-BA42-A181-6E23E0D4036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578C4A-9AF3-E144-90B9-B52DE0D4994A}" type="pres">
      <dgm:prSet presAssocID="{5A131578-91DA-BA42-A181-6E23E0D40361}" presName="cycle" presStyleCnt="0"/>
      <dgm:spPr/>
    </dgm:pt>
    <dgm:pt modelId="{D35E6471-2FB1-4147-9F01-210BEF0CC67A}" type="pres">
      <dgm:prSet presAssocID="{2AFA4C0D-B85A-6D4E-AB49-62351DE17448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09C7F-8DB5-8741-8011-B0C3C0A1931F}" type="pres">
      <dgm:prSet presAssocID="{948CCB28-C58A-4446-BE36-62BA7D257F23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109AB4B9-1E39-234B-8603-F42AE8F0C857}" type="pres">
      <dgm:prSet presAssocID="{ABD3B860-6D9B-7C43-ADAB-2F37EDC2E5BB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032D7-FA9A-8140-A79D-104AEC489CCF}" type="pres">
      <dgm:prSet presAssocID="{8CA55326-A759-FE4B-9B43-9DDB1CA1A37F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FB0C77-E682-FC40-B6CE-20ACD7275E3E}" type="pres">
      <dgm:prSet presAssocID="{F677B1D3-BC3E-9A45-B6EC-37A9EA13648C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136FC-CA26-9942-BE8D-9D500B3648C7}" type="pres">
      <dgm:prSet presAssocID="{B8572AE9-3530-A14A-A68E-D92ACE73459A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FBA435-2900-EA45-A5C8-6B42B9728DE0}" type="presOf" srcId="{5A131578-91DA-BA42-A181-6E23E0D40361}" destId="{314733EA-2FC8-794D-85AF-AA54F4A4A598}" srcOrd="0" destOrd="0" presId="urn:microsoft.com/office/officeart/2005/8/layout/cycle3"/>
    <dgm:cxn modelId="{5DF79DA6-2C93-B948-8395-1928D8A543C0}" srcId="{5A131578-91DA-BA42-A181-6E23E0D40361}" destId="{ABD3B860-6D9B-7C43-ADAB-2F37EDC2E5BB}" srcOrd="1" destOrd="0" parTransId="{C26AA45D-185B-1348-80BB-8CABE705D432}" sibTransId="{DA798372-CEDE-7A40-8023-D9D369EB6E6A}"/>
    <dgm:cxn modelId="{F8B973C8-CEE6-174C-AC5C-168EBFCE65BE}" srcId="{5A131578-91DA-BA42-A181-6E23E0D40361}" destId="{B8572AE9-3530-A14A-A68E-D92ACE73459A}" srcOrd="4" destOrd="0" parTransId="{DC69519D-36D9-BC40-9498-C43A2D0EFF7B}" sibTransId="{C2B0D2D9-83B2-C042-8BAC-7DC93528988C}"/>
    <dgm:cxn modelId="{D98851AA-FBFD-364F-8710-C9BE188B7A05}" type="presOf" srcId="{B8572AE9-3530-A14A-A68E-D92ACE73459A}" destId="{C1B136FC-CA26-9942-BE8D-9D500B3648C7}" srcOrd="0" destOrd="0" presId="urn:microsoft.com/office/officeart/2005/8/layout/cycle3"/>
    <dgm:cxn modelId="{75D8EBDE-9F19-304C-AC09-40368E526116}" type="presOf" srcId="{F677B1D3-BC3E-9A45-B6EC-37A9EA13648C}" destId="{B8FB0C77-E682-FC40-B6CE-20ACD7275E3E}" srcOrd="0" destOrd="0" presId="urn:microsoft.com/office/officeart/2005/8/layout/cycle3"/>
    <dgm:cxn modelId="{A87F2EB2-AB6F-A741-95CE-03403E89AA54}" type="presOf" srcId="{2AFA4C0D-B85A-6D4E-AB49-62351DE17448}" destId="{D35E6471-2FB1-4147-9F01-210BEF0CC67A}" srcOrd="0" destOrd="0" presId="urn:microsoft.com/office/officeart/2005/8/layout/cycle3"/>
    <dgm:cxn modelId="{6AEA559C-F093-7546-B772-8058EAE6D390}" srcId="{5A131578-91DA-BA42-A181-6E23E0D40361}" destId="{2AFA4C0D-B85A-6D4E-AB49-62351DE17448}" srcOrd="0" destOrd="0" parTransId="{557571EA-CB17-5D41-867E-FA19E204CA27}" sibTransId="{948CCB28-C58A-4446-BE36-62BA7D257F23}"/>
    <dgm:cxn modelId="{939950F5-8EA3-DF47-A191-F84F6D8C392B}" type="presOf" srcId="{948CCB28-C58A-4446-BE36-62BA7D257F23}" destId="{37609C7F-8DB5-8741-8011-B0C3C0A1931F}" srcOrd="0" destOrd="0" presId="urn:microsoft.com/office/officeart/2005/8/layout/cycle3"/>
    <dgm:cxn modelId="{6712C71B-8052-F24C-8309-BE022962C58A}" srcId="{5A131578-91DA-BA42-A181-6E23E0D40361}" destId="{8CA55326-A759-FE4B-9B43-9DDB1CA1A37F}" srcOrd="2" destOrd="0" parTransId="{55FFC440-007E-A042-8B47-C9ABB12962E9}" sibTransId="{856F2026-980A-2944-9C4B-3BBEB8B85323}"/>
    <dgm:cxn modelId="{1C1766CA-2918-6E4C-8D35-C94D6EFE7663}" type="presOf" srcId="{ABD3B860-6D9B-7C43-ADAB-2F37EDC2E5BB}" destId="{109AB4B9-1E39-234B-8603-F42AE8F0C857}" srcOrd="0" destOrd="0" presId="urn:microsoft.com/office/officeart/2005/8/layout/cycle3"/>
    <dgm:cxn modelId="{640DF621-8B7E-0D4F-941B-795C4A5A16AC}" type="presOf" srcId="{8CA55326-A759-FE4B-9B43-9DDB1CA1A37F}" destId="{F6B032D7-FA9A-8140-A79D-104AEC489CCF}" srcOrd="0" destOrd="0" presId="urn:microsoft.com/office/officeart/2005/8/layout/cycle3"/>
    <dgm:cxn modelId="{A3563F60-8393-5A41-892C-8F49F14D849C}" srcId="{5A131578-91DA-BA42-A181-6E23E0D40361}" destId="{F677B1D3-BC3E-9A45-B6EC-37A9EA13648C}" srcOrd="3" destOrd="0" parTransId="{09DE05BA-4DB3-2A4A-8BDB-C56219251B05}" sibTransId="{99667432-CF99-AF41-A6E0-871404C6778B}"/>
    <dgm:cxn modelId="{98F10473-DD91-AF4B-A034-87E04C18E644}" type="presParOf" srcId="{314733EA-2FC8-794D-85AF-AA54F4A4A598}" destId="{7D578C4A-9AF3-E144-90B9-B52DE0D4994A}" srcOrd="0" destOrd="0" presId="urn:microsoft.com/office/officeart/2005/8/layout/cycle3"/>
    <dgm:cxn modelId="{8CE221E9-8A31-2849-B68B-F0081AA36BA7}" type="presParOf" srcId="{7D578C4A-9AF3-E144-90B9-B52DE0D4994A}" destId="{D35E6471-2FB1-4147-9F01-210BEF0CC67A}" srcOrd="0" destOrd="0" presId="urn:microsoft.com/office/officeart/2005/8/layout/cycle3"/>
    <dgm:cxn modelId="{9B7C7460-A55E-E549-A13C-2573274D0274}" type="presParOf" srcId="{7D578C4A-9AF3-E144-90B9-B52DE0D4994A}" destId="{37609C7F-8DB5-8741-8011-B0C3C0A1931F}" srcOrd="1" destOrd="0" presId="urn:microsoft.com/office/officeart/2005/8/layout/cycle3"/>
    <dgm:cxn modelId="{5320B82A-1A85-DB47-BA13-0DCEC8B77E72}" type="presParOf" srcId="{7D578C4A-9AF3-E144-90B9-B52DE0D4994A}" destId="{109AB4B9-1E39-234B-8603-F42AE8F0C857}" srcOrd="2" destOrd="0" presId="urn:microsoft.com/office/officeart/2005/8/layout/cycle3"/>
    <dgm:cxn modelId="{AD6B27ED-166C-2D4A-B7D8-923238AE03F9}" type="presParOf" srcId="{7D578C4A-9AF3-E144-90B9-B52DE0D4994A}" destId="{F6B032D7-FA9A-8140-A79D-104AEC489CCF}" srcOrd="3" destOrd="0" presId="urn:microsoft.com/office/officeart/2005/8/layout/cycle3"/>
    <dgm:cxn modelId="{AD301A73-BB18-B843-AB30-70F38124D1AF}" type="presParOf" srcId="{7D578C4A-9AF3-E144-90B9-B52DE0D4994A}" destId="{B8FB0C77-E682-FC40-B6CE-20ACD7275E3E}" srcOrd="4" destOrd="0" presId="urn:microsoft.com/office/officeart/2005/8/layout/cycle3"/>
    <dgm:cxn modelId="{1B8551CE-51BF-DC4F-B29F-F26B9B168BA5}" type="presParOf" srcId="{7D578C4A-9AF3-E144-90B9-B52DE0D4994A}" destId="{C1B136FC-CA26-9942-BE8D-9D500B3648C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F2F21-2544-ED40-A8A6-9C3289DEA292}">
      <dsp:nvSpPr>
        <dsp:cNvPr id="0" name=""/>
        <dsp:cNvSpPr/>
      </dsp:nvSpPr>
      <dsp:spPr>
        <a:xfrm>
          <a:off x="0" y="2064951"/>
          <a:ext cx="3733800" cy="6777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Reporting results</a:t>
          </a:r>
          <a:endParaRPr lang="en-US" sz="2300" kern="1200" dirty="0"/>
        </a:p>
      </dsp:txBody>
      <dsp:txXfrm>
        <a:off x="0" y="2064951"/>
        <a:ext cx="3733800" cy="677763"/>
      </dsp:txXfrm>
    </dsp:sp>
    <dsp:sp modelId="{8FECB578-838A-DB45-9ACA-B5A7254D1614}">
      <dsp:nvSpPr>
        <dsp:cNvPr id="0" name=""/>
        <dsp:cNvSpPr/>
      </dsp:nvSpPr>
      <dsp:spPr>
        <a:xfrm rot="10800000">
          <a:off x="0" y="1032718"/>
          <a:ext cx="3733800" cy="10423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Investigation and analysis</a:t>
          </a:r>
          <a:endParaRPr lang="en-US" sz="2300" kern="1200" dirty="0"/>
        </a:p>
      </dsp:txBody>
      <dsp:txXfrm rot="10800000">
        <a:off x="0" y="1032718"/>
        <a:ext cx="3733800" cy="677320"/>
      </dsp:txXfrm>
    </dsp:sp>
    <dsp:sp modelId="{0EF707D0-67B3-B441-8DFC-21D7ED9B014D}">
      <dsp:nvSpPr>
        <dsp:cNvPr id="0" name=""/>
        <dsp:cNvSpPr/>
      </dsp:nvSpPr>
      <dsp:spPr>
        <a:xfrm rot="10800000">
          <a:off x="0" y="484"/>
          <a:ext cx="3733800" cy="104239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Evidence acquisition</a:t>
          </a:r>
          <a:endParaRPr lang="en-US" sz="2300" kern="1200" dirty="0"/>
        </a:p>
      </dsp:txBody>
      <dsp:txXfrm rot="10800000">
        <a:off x="0" y="484"/>
        <a:ext cx="3733800" cy="677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9761D-DF84-0240-99CE-CC553DD245AA}">
      <dsp:nvSpPr>
        <dsp:cNvPr id="0" name=""/>
        <dsp:cNvSpPr/>
      </dsp:nvSpPr>
      <dsp:spPr>
        <a:xfrm>
          <a:off x="0" y="0"/>
          <a:ext cx="2108623" cy="7543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Verification</a:t>
          </a:r>
          <a:endParaRPr lang="en-US" sz="1100" kern="1200" dirty="0"/>
        </a:p>
      </dsp:txBody>
      <dsp:txXfrm>
        <a:off x="22095" y="22095"/>
        <a:ext cx="1294588" cy="710190"/>
      </dsp:txXfrm>
    </dsp:sp>
    <dsp:sp modelId="{604BF368-4FE7-274E-B1EB-F442068D7172}">
      <dsp:nvSpPr>
        <dsp:cNvPr id="0" name=""/>
        <dsp:cNvSpPr/>
      </dsp:nvSpPr>
      <dsp:spPr>
        <a:xfrm>
          <a:off x="186054" y="880110"/>
          <a:ext cx="2108623" cy="7543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System Description</a:t>
          </a:r>
          <a:endParaRPr lang="en-US" sz="1100" kern="1200" dirty="0"/>
        </a:p>
      </dsp:txBody>
      <dsp:txXfrm>
        <a:off x="208149" y="902205"/>
        <a:ext cx="1388031" cy="710189"/>
      </dsp:txXfrm>
    </dsp:sp>
    <dsp:sp modelId="{D15EF5A2-93C7-5340-8A05-8730B7A730FE}">
      <dsp:nvSpPr>
        <dsp:cNvPr id="0" name=""/>
        <dsp:cNvSpPr/>
      </dsp:nvSpPr>
      <dsp:spPr>
        <a:xfrm>
          <a:off x="372109" y="1760220"/>
          <a:ext cx="2108623" cy="7543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Evidence Acquisition</a:t>
          </a:r>
          <a:endParaRPr lang="en-US" sz="1100" kern="1200" dirty="0"/>
        </a:p>
      </dsp:txBody>
      <dsp:txXfrm>
        <a:off x="394204" y="1782315"/>
        <a:ext cx="1388031" cy="710189"/>
      </dsp:txXfrm>
    </dsp:sp>
    <dsp:sp modelId="{C2DD4CA2-FB3B-1C40-AE54-ED0B9551C290}">
      <dsp:nvSpPr>
        <dsp:cNvPr id="0" name=""/>
        <dsp:cNvSpPr/>
      </dsp:nvSpPr>
      <dsp:spPr>
        <a:xfrm>
          <a:off x="1618276" y="572071"/>
          <a:ext cx="490347" cy="4903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728604" y="572071"/>
        <a:ext cx="269691" cy="368986"/>
      </dsp:txXfrm>
    </dsp:sp>
    <dsp:sp modelId="{950C5CEC-2EEF-524C-9FD8-65378EF5A077}">
      <dsp:nvSpPr>
        <dsp:cNvPr id="0" name=""/>
        <dsp:cNvSpPr/>
      </dsp:nvSpPr>
      <dsp:spPr>
        <a:xfrm>
          <a:off x="1804331" y="1447152"/>
          <a:ext cx="490347" cy="4903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914659" y="1447152"/>
        <a:ext cx="269691" cy="3689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09C7F-8DB5-8741-8011-B0C3C0A1931F}">
      <dsp:nvSpPr>
        <dsp:cNvPr id="0" name=""/>
        <dsp:cNvSpPr/>
      </dsp:nvSpPr>
      <dsp:spPr>
        <a:xfrm>
          <a:off x="653168" y="-14951"/>
          <a:ext cx="3113262" cy="3113262"/>
        </a:xfrm>
        <a:prstGeom prst="circularArrow">
          <a:avLst>
            <a:gd name="adj1" fmla="val 5544"/>
            <a:gd name="adj2" fmla="val 330680"/>
            <a:gd name="adj3" fmla="val 13883306"/>
            <a:gd name="adj4" fmla="val 1732095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5E6471-2FB1-4147-9F01-210BEF0CC67A}">
      <dsp:nvSpPr>
        <dsp:cNvPr id="0" name=""/>
        <dsp:cNvSpPr/>
      </dsp:nvSpPr>
      <dsp:spPr>
        <a:xfrm>
          <a:off x="1514921" y="1119"/>
          <a:ext cx="1389757" cy="6948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Timeline Analysis</a:t>
          </a:r>
          <a:endParaRPr lang="en-US" sz="1100" kern="1200" dirty="0"/>
        </a:p>
      </dsp:txBody>
      <dsp:txXfrm>
        <a:off x="1548842" y="35040"/>
        <a:ext cx="1321915" cy="627036"/>
      </dsp:txXfrm>
    </dsp:sp>
    <dsp:sp modelId="{109AB4B9-1E39-234B-8603-F42AE8F0C857}">
      <dsp:nvSpPr>
        <dsp:cNvPr id="0" name=""/>
        <dsp:cNvSpPr/>
      </dsp:nvSpPr>
      <dsp:spPr>
        <a:xfrm>
          <a:off x="2777560" y="918480"/>
          <a:ext cx="1389757" cy="6948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Media Analysis</a:t>
          </a:r>
          <a:endParaRPr lang="en-US" sz="1100" kern="1200" dirty="0"/>
        </a:p>
      </dsp:txBody>
      <dsp:txXfrm>
        <a:off x="2811481" y="952401"/>
        <a:ext cx="1321915" cy="627036"/>
      </dsp:txXfrm>
    </dsp:sp>
    <dsp:sp modelId="{F6B032D7-FA9A-8140-A79D-104AEC489CCF}">
      <dsp:nvSpPr>
        <dsp:cNvPr id="0" name=""/>
        <dsp:cNvSpPr/>
      </dsp:nvSpPr>
      <dsp:spPr>
        <a:xfrm>
          <a:off x="2295275" y="2402801"/>
          <a:ext cx="1389757" cy="6948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String or Byte Search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2329196" y="2436722"/>
        <a:ext cx="1321915" cy="627036"/>
      </dsp:txXfrm>
    </dsp:sp>
    <dsp:sp modelId="{B8FB0C77-E682-FC40-B6CE-20ACD7275E3E}">
      <dsp:nvSpPr>
        <dsp:cNvPr id="0" name=""/>
        <dsp:cNvSpPr/>
      </dsp:nvSpPr>
      <dsp:spPr>
        <a:xfrm>
          <a:off x="734567" y="2402801"/>
          <a:ext cx="1389757" cy="6948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Recovery</a:t>
          </a:r>
          <a:endParaRPr lang="en-US" sz="1100" kern="1200" dirty="0"/>
        </a:p>
      </dsp:txBody>
      <dsp:txXfrm>
        <a:off x="768488" y="2436722"/>
        <a:ext cx="1321915" cy="627036"/>
      </dsp:txXfrm>
    </dsp:sp>
    <dsp:sp modelId="{C1B136FC-CA26-9942-BE8D-9D500B3648C7}">
      <dsp:nvSpPr>
        <dsp:cNvPr id="0" name=""/>
        <dsp:cNvSpPr/>
      </dsp:nvSpPr>
      <dsp:spPr>
        <a:xfrm>
          <a:off x="252282" y="918480"/>
          <a:ext cx="1389757" cy="6948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Reporting Analysis</a:t>
          </a:r>
          <a:endParaRPr lang="en-US" sz="1100" kern="1200" dirty="0"/>
        </a:p>
      </dsp:txBody>
      <dsp:txXfrm>
        <a:off x="286203" y="952401"/>
        <a:ext cx="1321915" cy="627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97622-6677-4EED-B746-4A9B3473D2DE}" type="datetimeFigureOut">
              <a:rPr lang="en-US" smtClean="0"/>
              <a:t>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EE01F-8C47-41E7-A336-DD2FB67B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7D4FD1-97C0-4CC6-BFE7-8554AA4E42E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617037"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F23BC-A11C-4520-A18F-B68B3BDFC4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76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volatilityfoundation</a:t>
            </a:r>
            <a:r>
              <a:rPr lang="en-US" dirty="0" smtClean="0"/>
              <a:t>/volatility/wiki/Memory-Samples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code.google.com</a:t>
            </a:r>
            <a:r>
              <a:rPr lang="en-US" dirty="0" smtClean="0"/>
              <a:t>/p/volatility/wiki/</a:t>
            </a:r>
            <a:r>
              <a:rPr lang="en-US" dirty="0" err="1" smtClean="0"/>
              <a:t>CommandReference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5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EE01F-8C47-41E7-A336-DD2FB67B4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6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784664" y="2140298"/>
            <a:ext cx="5807876" cy="1079365"/>
          </a:xfrm>
        </p:spPr>
        <p:txBody>
          <a:bodyPr anchor="t" anchorCtr="0"/>
          <a:lstStyle>
            <a:lvl1pPr>
              <a:lnSpc>
                <a:spcPts val="3720"/>
              </a:lnSpc>
              <a:defRPr sz="3000" b="0" i="0" cap="all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15716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787840" y="3238152"/>
            <a:ext cx="5398322" cy="394222"/>
          </a:xfrm>
        </p:spPr>
        <p:txBody>
          <a:bodyPr anchor="t"/>
          <a:lstStyle>
            <a:lvl1pPr marL="0" indent="0">
              <a:buFontTx/>
              <a:buNone/>
              <a:defRPr sz="1600" b="0" i="0" baseline="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709351" y="1929027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1710724" y="3756455"/>
            <a:ext cx="5883190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2" descr="Intel_McAfee_Security_hori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17" y="133350"/>
            <a:ext cx="1886084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9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Defense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Against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the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Dark</a:t>
            </a:r>
            <a:r>
              <a:rPr lang="en-US" sz="1200" b="1" dirty="0" smtClean="0">
                <a:solidFill>
                  <a:schemeClr val="bg1"/>
                </a:solidFill>
                <a:latin typeface="Amienne" panose="04000508060000020003" pitchFamily="82" charset="0"/>
              </a:rPr>
              <a:t>  </a:t>
            </a:r>
            <a:r>
              <a:rPr lang="en-US" sz="1200" b="1" kern="1200" dirty="0" smtClean="0">
                <a:solidFill>
                  <a:schemeClr val="bg1"/>
                </a:solidFill>
                <a:latin typeface="Amienne" panose="04000508060000020003" pitchFamily="82" charset="0"/>
                <a:ea typeface="+mn-ea"/>
                <a:cs typeface="+mn-cs"/>
              </a:rPr>
              <a:t>Arts</a:t>
            </a:r>
          </a:p>
        </p:txBody>
      </p:sp>
      <p:pic>
        <p:nvPicPr>
          <p:cNvPr id="10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1435100" cy="152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r="937" b="37156"/>
          <a:stretch/>
        </p:blipFill>
        <p:spPr bwMode="auto">
          <a:xfrm>
            <a:off x="0" y="0"/>
            <a:ext cx="9144000" cy="79057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5163"/>
            <a:ext cx="6556672" cy="57018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7072138" cy="3733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72" y="4665062"/>
            <a:ext cx="1194328" cy="38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Amienne" panose="04000508060000020003" pitchFamily="82" charset="0"/>
              </a:rPr>
              <a:t>Defense  Against  the  Dark  Arts</a:t>
            </a:r>
          </a:p>
        </p:txBody>
      </p:sp>
      <p:sp>
        <p:nvSpPr>
          <p:cNvPr id="14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943601" y="4848225"/>
            <a:ext cx="160020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 algn="ctr">
              <a:defRPr sz="800"/>
            </a:lvl1pPr>
          </a:lstStyle>
          <a:p>
            <a:fld id="{5A1DC566-6DD8-4E64-B54C-9F29185D0E2F}" type="datetime2">
              <a:rPr lang="en-US" smtClean="0"/>
              <a:t>Wednesday, January 14, 15</a:t>
            </a:fld>
            <a:endParaRPr lang="en-US" dirty="0"/>
          </a:p>
        </p:txBody>
      </p:sp>
      <p:sp>
        <p:nvSpPr>
          <p:cNvPr id="16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4854475"/>
            <a:ext cx="3365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>
            <a:lvl1pPr>
              <a:defRPr sz="800"/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-6350"/>
            <a:ext cx="762000" cy="81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0" y="4781550"/>
            <a:ext cx="13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latin typeface="Amienne" panose="04000508060000020003" pitchFamily="82" charset="0"/>
              </a:defRPr>
            </a:lvl1pPr>
          </a:lstStyle>
          <a:p>
            <a:pPr lvl="0"/>
            <a:r>
              <a:rPr lang="en-US" sz="1200" dirty="0" smtClean="0"/>
              <a:t>Defense  Against  the  Dark  Arts</a:t>
            </a:r>
          </a:p>
        </p:txBody>
      </p:sp>
      <p:pic>
        <p:nvPicPr>
          <p:cNvPr id="13" name="Picture 2" descr="Intel_McAfee_Security_horiz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476"/>
            <a:ext cx="1712899" cy="55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type="ctrTitle" hasCustomPrompt="1"/>
          </p:nvPr>
        </p:nvSpPr>
        <p:spPr bwMode="white">
          <a:xfrm>
            <a:off x="1249406" y="1131163"/>
            <a:ext cx="6693244" cy="1079365"/>
          </a:xfrm>
        </p:spPr>
        <p:txBody>
          <a:bodyPr anchor="t" anchorCtr="0"/>
          <a:lstStyle>
            <a:lvl1pPr algn="ctr">
              <a:lnSpc>
                <a:spcPts val="3720"/>
              </a:lnSpc>
              <a:defRPr sz="3000" b="0" i="0" cap="all" baseline="0">
                <a:solidFill>
                  <a:srgbClr val="B71234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Title of Presentation </a:t>
            </a:r>
            <a:br>
              <a:rPr lang="en-US" dirty="0" smtClean="0"/>
            </a:br>
            <a:r>
              <a:rPr lang="en-US" dirty="0" smtClean="0"/>
              <a:t>FRANKLIN GOTHIC MEDIUM 30PT</a:t>
            </a:r>
            <a:endParaRPr 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subTitle" idx="1" hasCustomPrompt="1"/>
          </p:nvPr>
        </p:nvSpPr>
        <p:spPr bwMode="white">
          <a:xfrm>
            <a:off x="1249407" y="2174097"/>
            <a:ext cx="6700108" cy="394222"/>
          </a:xfrm>
        </p:spPr>
        <p:txBody>
          <a:bodyPr anchor="t"/>
          <a:lstStyle>
            <a:lvl1pPr marL="0" indent="0" algn="ctr">
              <a:buFontTx/>
              <a:buNone/>
              <a:defRPr sz="1600" b="0" i="0" baseline="0">
                <a:solidFill>
                  <a:srgbClr val="8E99A0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 smtClean="0"/>
              <a:t>Subtitle of Presentation Franklin Gothic Medium 16pt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1105931" y="919893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1105931" y="2712994"/>
            <a:ext cx="6954108" cy="15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649" y="-6350"/>
            <a:ext cx="844351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918371"/>
            <a:ext cx="7501466" cy="250029"/>
          </a:xfrm>
        </p:spPr>
        <p:txBody>
          <a:bodyPr/>
          <a:lstStyle>
            <a:lvl1pPr>
              <a:tabLst>
                <a:tab pos="230179" algn="l"/>
                <a:tab pos="342886" algn="l"/>
              </a:tabLs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1" y="180975"/>
            <a:ext cx="7501466" cy="7302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457200" y="1379538"/>
            <a:ext cx="8221980" cy="3254375"/>
          </a:xfrm>
          <a:prstGeom prst="rect">
            <a:avLst/>
          </a:prstGeom>
        </p:spPr>
        <p:txBody>
          <a:bodyPr vert="horz" lIns="0" tIns="0" rIns="0" bIns="45718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53565A"/>
                </a:solidFill>
              </a:defRPr>
            </a:lvl2pPr>
            <a:lvl3pPr>
              <a:defRPr>
                <a:solidFill>
                  <a:srgbClr val="53565A"/>
                </a:solidFill>
              </a:defRPr>
            </a:lvl3pPr>
            <a:lvl4pPr>
              <a:defRPr>
                <a:solidFill>
                  <a:srgbClr val="53565A"/>
                </a:solidFill>
              </a:defRPr>
            </a:lvl4pPr>
            <a:lvl5pPr>
              <a:defRPr>
                <a:solidFill>
                  <a:srgbClr val="53565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612" y="4869757"/>
            <a:ext cx="230989" cy="1545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ct val="9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EEB8B06D-99A5-468B-806E-293788FE963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857750"/>
            <a:ext cx="6802415" cy="152400"/>
          </a:xfrm>
        </p:spPr>
        <p:txBody>
          <a:bodyPr anchor="b" anchorCtr="0"/>
          <a:lstStyle>
            <a:lvl1pPr>
              <a:defRPr sz="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Footer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1" y="4667254"/>
            <a:ext cx="6804025" cy="152400"/>
          </a:xfrm>
        </p:spPr>
        <p:txBody>
          <a:bodyPr bIns="0" anchor="b" anchorCtr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Source</a:t>
            </a:r>
            <a:endParaRPr lang="en-US" dirty="0"/>
          </a:p>
        </p:txBody>
      </p:sp>
      <p:pic>
        <p:nvPicPr>
          <p:cNvPr id="13" name="Picture 2" descr="C:\Users\Consultant\Desktop\tag.png (1)\tag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0"/>
            <a:ext cx="762000" cy="81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43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5"/>
          <p:cNvSpPr>
            <a:spLocks noGrp="1" noChangeArrowheads="1"/>
          </p:cNvSpPr>
          <p:nvPr>
            <p:ph type="title"/>
          </p:nvPr>
        </p:nvSpPr>
        <p:spPr bwMode="ltGray">
          <a:xfrm>
            <a:off x="631825" y="472802"/>
            <a:ext cx="6134101" cy="5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ctr" anchorCtr="0" compatLnSpc="1">
            <a:prstTxWarp prst="textNoShape">
              <a:avLst/>
            </a:prstTxWarp>
            <a:scene3d>
              <a:camera prst="orthographicFront"/>
              <a:lightRig rig="soft" dir="t"/>
            </a:scene3d>
            <a:sp3d extrusionH="44450" contourW="12700">
              <a:bevelT w="38100" h="38100"/>
              <a:bevelB w="38100" h="38100"/>
              <a:contourClr>
                <a:schemeClr val="tx1">
                  <a:lumMod val="40000"/>
                  <a:lumOff val="60000"/>
                </a:schemeClr>
              </a:contourClr>
            </a:sp3d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8599" y="1574338"/>
            <a:ext cx="7073151" cy="301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/>
          <a:p>
            <a:pPr marL="172921" lvl="0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dirty="0" smtClean="0"/>
              <a:t>Click to edit Master text styles</a:t>
            </a:r>
          </a:p>
          <a:p>
            <a:pPr marL="172921" lvl="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dirty="0" smtClean="0"/>
              <a:t>Second level</a:t>
            </a:r>
          </a:p>
          <a:p>
            <a:pPr marL="172921" lvl="2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dirty="0" smtClean="0"/>
              <a:t>Third level</a:t>
            </a:r>
          </a:p>
          <a:p>
            <a:pPr marL="172921" lvl="3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dirty="0" smtClean="0"/>
              <a:t>Fourth level</a:t>
            </a:r>
          </a:p>
          <a:p>
            <a:pPr marL="172921" lvl="4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lrTx/>
              <a:buChar char="•"/>
            </a:pPr>
            <a:r>
              <a:rPr lang="en-US" dirty="0" smtClean="0"/>
              <a:t>Fifth level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12905" y="4793904"/>
            <a:ext cx="607326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A5ACAF"/>
                </a:solidFill>
                <a:latin typeface="Franklin Gothic Book"/>
                <a:cs typeface="Franklin Gothic Book"/>
              </a:defRPr>
            </a:lvl1pPr>
          </a:lstStyle>
          <a:p>
            <a:fld id="{659A5FE0-7283-4E23-82C6-1CCE5B0C96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2100" b="0" i="0" cap="all" baseline="0" dirty="0" smtClean="0">
          <a:solidFill>
            <a:srgbClr val="8E99A0"/>
          </a:solidFill>
          <a:latin typeface="Franklin Gothic Medium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5pPr>
      <a:lvl6pPr marL="456888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6pPr>
      <a:lvl7pPr marL="91377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7pPr>
      <a:lvl8pPr marL="1370664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8pPr>
      <a:lvl9pPr marL="1827552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" charset="0"/>
          <a:ea typeface="MS PGothic" pitchFamily="34" charset="-128"/>
        </a:defRPr>
      </a:lvl9pPr>
    </p:titleStyle>
    <p:bodyStyle>
      <a:lvl1pPr marL="172921" indent="-172921" algn="l" rtl="0" eaLnBrk="1" fontAlgn="base" hangingPunct="1">
        <a:lnSpc>
          <a:spcPct val="95000"/>
        </a:lnSpc>
        <a:spcBef>
          <a:spcPts val="800"/>
        </a:spcBef>
        <a:spcAft>
          <a:spcPts val="200"/>
        </a:spcAft>
        <a:buChar char="•"/>
        <a:defRPr lang="en-US" sz="1600" b="0" i="0" dirty="0" smtClean="0">
          <a:solidFill>
            <a:schemeClr val="bg1"/>
          </a:solidFill>
          <a:latin typeface="Franklin Gothic Book" pitchFamily="34" charset="0"/>
          <a:ea typeface="+mn-ea"/>
          <a:cs typeface="+mn-cs"/>
        </a:defRPr>
      </a:lvl1pPr>
      <a:lvl2pPr marL="569523" indent="-22368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bg1"/>
          </a:solidFill>
          <a:latin typeface="Franklin Gothic Book" pitchFamily="34" charset="0"/>
          <a:ea typeface="+mn-ea"/>
        </a:defRPr>
      </a:lvl2pPr>
      <a:lvl3pPr marL="915363" indent="-172921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•"/>
        <a:defRPr sz="1400">
          <a:solidFill>
            <a:schemeClr val="bg1"/>
          </a:solidFill>
          <a:latin typeface="Franklin Gothic Book" pitchFamily="34" charset="0"/>
          <a:ea typeface="+mn-ea"/>
        </a:defRPr>
      </a:lvl3pPr>
      <a:lvl4pPr marL="1311966" indent="-225272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–"/>
        <a:defRPr sz="1400">
          <a:solidFill>
            <a:schemeClr val="bg1"/>
          </a:solidFill>
          <a:latin typeface="Franklin Gothic Book" pitchFamily="34" charset="0"/>
          <a:ea typeface="+mn-ea"/>
        </a:defRPr>
      </a:lvl4pPr>
      <a:lvl5pPr marL="1660979" indent="-228444" algn="l" rtl="0" eaLnBrk="1" fontAlgn="base" hangingPunct="1">
        <a:lnSpc>
          <a:spcPct val="95000"/>
        </a:lnSpc>
        <a:spcBef>
          <a:spcPts val="200"/>
        </a:spcBef>
        <a:spcAft>
          <a:spcPts val="200"/>
        </a:spcAft>
        <a:buChar char="»"/>
        <a:defRPr sz="1400">
          <a:solidFill>
            <a:schemeClr val="bg1"/>
          </a:solidFill>
          <a:latin typeface="Franklin Gothic Book" pitchFamily="34" charset="0"/>
          <a:ea typeface="+mn-ea"/>
        </a:defRPr>
      </a:lvl5pPr>
      <a:lvl6pPr marL="2117867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574755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031642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488531" indent="-228444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8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75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6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52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439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327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216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104" algn="l" defTabSz="9137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frws.org/2007/proceedings/p62-dolan-gavitt.pdf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volatility/wiki/CommandReferenc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/>
              <a:t>Advanced forensic methods &amp; tools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87840" y="2960559"/>
            <a:ext cx="5398322" cy="394222"/>
          </a:xfrm>
        </p:spPr>
        <p:txBody>
          <a:bodyPr/>
          <a:lstStyle/>
          <a:p>
            <a:r>
              <a:rPr lang="en-US" dirty="0" smtClean="0"/>
              <a:t>Defense Against The Dark Arts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7998" y="3878645"/>
            <a:ext cx="2870201" cy="430883"/>
          </a:xfrm>
          <a:prstGeom prst="rect">
            <a:avLst/>
          </a:prstGeom>
          <a:noFill/>
        </p:spPr>
        <p:txBody>
          <a:bodyPr wrap="square" lIns="91436" tIns="45718" rIns="91436" bIns="45718" rtlCol="0" anchor="t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Franklin Gothic Book"/>
                <a:cs typeface="Franklin Gothic Book"/>
              </a:rPr>
              <a:t>Christiaan Beek (@</a:t>
            </a:r>
            <a:r>
              <a:rPr lang="en-US" sz="1100" dirty="0" err="1" smtClean="0">
                <a:solidFill>
                  <a:schemeClr val="bg1"/>
                </a:solidFill>
                <a:latin typeface="Franklin Gothic Book"/>
                <a:cs typeface="Franklin Gothic Book"/>
              </a:rPr>
              <a:t>ChristiaanBeek</a:t>
            </a:r>
            <a:r>
              <a:rPr lang="en-US" sz="1100" dirty="0" smtClean="0">
                <a:solidFill>
                  <a:schemeClr val="bg1"/>
                </a:solidFill>
                <a:latin typeface="Franklin Gothic Book"/>
                <a:cs typeface="Franklin Gothic Book"/>
              </a:rPr>
              <a:t>) </a:t>
            </a:r>
            <a:endParaRPr lang="en-US" sz="1100" dirty="0">
              <a:solidFill>
                <a:schemeClr val="bg1"/>
              </a:solidFill>
              <a:latin typeface="Franklin Gothic Book"/>
              <a:cs typeface="Franklin Gothic Book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Franklin Gothic Book"/>
                <a:cs typeface="Franklin Gothic Book"/>
              </a:rPr>
              <a:t>IntelSecurity</a:t>
            </a:r>
            <a:r>
              <a:rPr lang="en-US" sz="1100" dirty="0" smtClean="0">
                <a:solidFill>
                  <a:schemeClr val="bg1"/>
                </a:solidFill>
                <a:latin typeface="Franklin Gothic Book"/>
                <a:cs typeface="Franklin Gothic Book"/>
              </a:rPr>
              <a:t> / McAfee Labs</a:t>
            </a:r>
            <a:endParaRPr lang="en-US" sz="1100" dirty="0">
              <a:solidFill>
                <a:schemeClr val="bg1"/>
              </a:solidFill>
              <a:latin typeface="Franklin Gothic Book"/>
              <a:cs typeface="Franklin Gothic Book"/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 bwMode="white">
          <a:xfrm>
            <a:off x="1787837" y="3327958"/>
            <a:ext cx="5398322" cy="39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1066"/>
              </a:spcBef>
              <a:spcAft>
                <a:spcPts val="267"/>
              </a:spcAft>
              <a:buFontTx/>
              <a:buNone/>
              <a:defRPr lang="en-US" sz="2100" b="0" i="0" baseline="0">
                <a:solidFill>
                  <a:schemeClr val="bg1"/>
                </a:solidFill>
                <a:latin typeface="Franklin Gothic Medium"/>
                <a:ea typeface="+mn-ea"/>
                <a:cs typeface="Franklin Gothic Medium"/>
              </a:defRPr>
            </a:lvl1pPr>
            <a:lvl2pPr marL="759263" indent="-298206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1220321" indent="-230530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•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749055" indent="-30032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–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2214343" indent="-304552" algn="l" rtl="0" eaLnBrk="1" fontAlgn="base" hangingPunct="1">
              <a:lnSpc>
                <a:spcPct val="95000"/>
              </a:lnSpc>
              <a:spcBef>
                <a:spcPts val="267"/>
              </a:spcBef>
              <a:spcAft>
                <a:spcPts val="267"/>
              </a:spcAft>
              <a:buChar char="»"/>
              <a:defRPr sz="19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823446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3432549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4041650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4650754" indent="-30455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sz="1100" kern="0" dirty="0"/>
          </a:p>
        </p:txBody>
      </p:sp>
    </p:spTree>
    <p:extLst>
      <p:ext uri="{BB962C8B-B14F-4D97-AF65-F5344CB8AC3E}">
        <p14:creationId xmlns:p14="http://schemas.microsoft.com/office/powerpoint/2010/main" val="364370591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handling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381000" y="1123950"/>
            <a:ext cx="4070351" cy="3733800"/>
          </a:xfrm>
        </p:spPr>
        <p:txBody>
          <a:bodyPr/>
          <a:lstStyle/>
          <a:p>
            <a:r>
              <a:rPr lang="en-US" sz="1500" dirty="0">
                <a:latin typeface="Franklin Gothic Book"/>
                <a:cs typeface="Franklin Gothic Book"/>
              </a:rPr>
              <a:t>You must </a:t>
            </a:r>
            <a:r>
              <a:rPr lang="en-US" sz="1500" dirty="0" smtClean="0">
                <a:latin typeface="Franklin Gothic Book"/>
                <a:cs typeface="Franklin Gothic Book"/>
              </a:rPr>
              <a:t>preserve the integrity of the evidence at all times:</a:t>
            </a:r>
            <a:endParaRPr lang="en-US" sz="1500" dirty="0">
              <a:latin typeface="Franklin Gothic Book"/>
              <a:cs typeface="Franklin Gothic Book"/>
            </a:endParaRPr>
          </a:p>
          <a:p>
            <a:pPr lvl="1">
              <a:spcAft>
                <a:spcPts val="1200"/>
              </a:spcAft>
            </a:pPr>
            <a:r>
              <a:rPr lang="en-US" sz="1500" dirty="0">
                <a:latin typeface="Franklin Gothic Book"/>
                <a:ea typeface="DejaVu LGC Sans" charset="0"/>
                <a:cs typeface="Franklin Gothic Book"/>
              </a:rPr>
              <a:t>Creating a cryptographic hash of the entire disk and each partition (MD5 or SHA1)</a:t>
            </a:r>
          </a:p>
          <a:p>
            <a:pPr lvl="1">
              <a:spcAft>
                <a:spcPts val="1200"/>
              </a:spcAft>
            </a:pPr>
            <a:r>
              <a:rPr lang="en-US" sz="1500" dirty="0">
                <a:latin typeface="Franklin Gothic Book"/>
                <a:ea typeface="DejaVu LGC Sans" charset="0"/>
                <a:cs typeface="Franklin Gothic Book"/>
              </a:rPr>
              <a:t>Create bit-images copies and analyze them</a:t>
            </a:r>
          </a:p>
          <a:p>
            <a:pPr lvl="1">
              <a:spcAft>
                <a:spcPts val="1200"/>
              </a:spcAft>
            </a:pPr>
            <a:r>
              <a:rPr lang="en-US" sz="1500" dirty="0">
                <a:latin typeface="Franklin Gothic Book"/>
                <a:ea typeface="DejaVu LGC Sans" charset="0"/>
                <a:cs typeface="Franklin Gothic Book"/>
              </a:rPr>
              <a:t>Create a cryptographic hash of the copy and compare with the results obtained from the original. They MUST match!</a:t>
            </a:r>
          </a:p>
          <a:p>
            <a:pPr lvl="1">
              <a:spcAft>
                <a:spcPts val="1200"/>
              </a:spcAft>
            </a:pPr>
            <a:r>
              <a:rPr lang="en-US" sz="1500" dirty="0">
                <a:latin typeface="Franklin Gothic Book"/>
                <a:ea typeface="DejaVu LGC Sans" charset="0"/>
                <a:cs typeface="Franklin Gothic Book"/>
              </a:rPr>
              <a:t>Lock the original disk in a limited-access room or container</a:t>
            </a:r>
          </a:p>
          <a:p>
            <a:pPr>
              <a:lnSpc>
                <a:spcPct val="100000"/>
              </a:lnSpc>
            </a:pPr>
            <a:endParaRPr lang="en-US" sz="1500" dirty="0">
              <a:latin typeface="Franklin Gothic Book"/>
              <a:cs typeface="Franklin Gothic Book"/>
            </a:endParaRPr>
          </a:p>
          <a:p>
            <a:endParaRPr lang="en-US" sz="1500" dirty="0">
              <a:latin typeface="Franklin Gothic Book"/>
              <a:cs typeface="Franklin Gothic Book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00600" y="1123950"/>
            <a:ext cx="4070351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md5sum (Unix)</a:t>
            </a:r>
          </a:p>
          <a:p>
            <a:pPr>
              <a:spcAft>
                <a:spcPts val="1200"/>
              </a:spcAft>
            </a:pPr>
            <a:r>
              <a:rPr lang="en-US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md</a:t>
            </a:r>
            <a:r>
              <a:rPr lang="en-US" sz="1500" dirty="0">
                <a:solidFill>
                  <a:srgbClr val="FFFFFF"/>
                </a:solidFill>
                <a:latin typeface="Franklin Gothic Book"/>
                <a:cs typeface="Franklin Gothic Book"/>
              </a:rPr>
              <a:t>= message </a:t>
            </a:r>
            <a:r>
              <a:rPr lang="en-US" sz="1500" dirty="0" smtClean="0">
                <a:solidFill>
                  <a:srgbClr val="FFFFFF"/>
                </a:solidFill>
                <a:latin typeface="Franklin Gothic Book"/>
                <a:cs typeface="Franklin Gothic Book"/>
              </a:rPr>
              <a:t>digest</a:t>
            </a:r>
            <a:endParaRPr lang="en-US" sz="1500" dirty="0">
              <a:solidFill>
                <a:srgbClr val="FFFFFF"/>
              </a:solidFill>
              <a:latin typeface="Franklin Gothic Book"/>
              <a:cs typeface="Franklin Gothic Book"/>
            </a:endParaRPr>
          </a:p>
          <a:p>
            <a:pPr>
              <a:spcAft>
                <a:spcPts val="1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/>
                <a:cs typeface="Franklin Gothic Book"/>
              </a:rPr>
              <a:t>md5sum provides a 16 byte signature</a:t>
            </a:r>
          </a:p>
          <a:p>
            <a:pPr>
              <a:spcAft>
                <a:spcPts val="1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/>
                <a:cs typeface="Franklin Gothic Book"/>
              </a:rPr>
              <a:t>In a post-mortem analysis, hash the evidence disk and individual partitions before doing anything else!</a:t>
            </a:r>
          </a:p>
          <a:p>
            <a:pPr>
              <a:spcAft>
                <a:spcPts val="1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/>
                <a:cs typeface="Franklin Gothic Book"/>
              </a:rPr>
              <a:t>Hash the images to ensure they match</a:t>
            </a:r>
          </a:p>
          <a:p>
            <a:pPr>
              <a:spcAft>
                <a:spcPts val="1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/>
                <a:cs typeface="Franklin Gothic Book"/>
              </a:rPr>
              <a:t>Example: to calculate the hash for a partition</a:t>
            </a:r>
          </a:p>
          <a:p>
            <a:pPr lvl="1">
              <a:spcAft>
                <a:spcPts val="1200"/>
              </a:spcAft>
            </a:pPr>
            <a:r>
              <a:rPr lang="en-US" sz="1500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md5sum /</a:t>
            </a:r>
            <a:r>
              <a:rPr lang="en-US" sz="1500" dirty="0" err="1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dev</a:t>
            </a:r>
            <a:r>
              <a:rPr lang="en-US" sz="1500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/sda1</a:t>
            </a:r>
          </a:p>
          <a:p>
            <a:endParaRPr lang="es-ES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87400737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TOPICS FOR IR &amp; FORENSIC ANALYSTS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LINKS TO FURTHER READING ON:</a:t>
            </a:r>
          </a:p>
          <a:p>
            <a:pPr lvl="1"/>
            <a:r>
              <a:rPr lang="en-US" dirty="0" smtClean="0"/>
              <a:t>Chain of custody</a:t>
            </a:r>
          </a:p>
          <a:p>
            <a:pPr lvl="1"/>
            <a:r>
              <a:rPr lang="en-US" dirty="0" smtClean="0"/>
              <a:t>Cybercrime law, etc…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532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ir</a:t>
            </a:r>
            <a:r>
              <a:rPr lang="en-US" smtClean="0"/>
              <a:t> process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941388" y="1047750"/>
            <a:ext cx="7440612" cy="3649663"/>
            <a:chOff x="334963" y="1812925"/>
            <a:chExt cx="8583612" cy="4716463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H="1" flipV="1">
              <a:off x="6369050" y="2987675"/>
              <a:ext cx="0" cy="512763"/>
            </a:xfrm>
            <a:prstGeom prst="line">
              <a:avLst/>
            </a:prstGeom>
            <a:noFill/>
            <a:ln w="19050">
              <a:solidFill>
                <a:srgbClr val="5E75A4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264150" y="3376613"/>
              <a:ext cx="2163763" cy="1382712"/>
              <a:chOff x="3350" y="2195"/>
              <a:chExt cx="1363" cy="871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blackWhite">
              <a:xfrm>
                <a:off x="3350" y="2205"/>
                <a:ext cx="1363" cy="86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5E75A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900" dirty="0"/>
              </a:p>
            </p:txBody>
          </p:sp>
          <p:grpSp>
            <p:nvGrpSpPr>
              <p:cNvPr id="8" name="Group 6"/>
              <p:cNvGrpSpPr>
                <a:grpSpLocks/>
              </p:cNvGrpSpPr>
              <p:nvPr/>
            </p:nvGrpSpPr>
            <p:grpSpPr bwMode="auto">
              <a:xfrm>
                <a:off x="3423" y="2393"/>
                <a:ext cx="1217" cy="601"/>
                <a:chOff x="3398" y="2533"/>
                <a:chExt cx="1217" cy="601"/>
              </a:xfrm>
            </p:grpSpPr>
            <p:sp>
              <p:nvSpPr>
                <p:cNvPr id="10" name="Rectangle 7"/>
                <p:cNvSpPr>
                  <a:spLocks noChangeArrowheads="1"/>
                </p:cNvSpPr>
                <p:nvPr/>
              </p:nvSpPr>
              <p:spPr bwMode="blackWhite">
                <a:xfrm>
                  <a:off x="3398" y="2533"/>
                  <a:ext cx="601" cy="60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900" b="1" dirty="0"/>
                    <a:t>Data Collection</a:t>
                  </a: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blackWhite">
                <a:xfrm>
                  <a:off x="4056" y="2533"/>
                  <a:ext cx="559" cy="601"/>
                </a:xfrm>
                <a:prstGeom prst="rect">
                  <a:avLst/>
                </a:prstGeom>
                <a:ln>
                  <a:headEnd/>
                  <a:tailEnd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900" b="1" dirty="0"/>
                    <a:t>Forensic Analysis</a:t>
                  </a:r>
                </a:p>
              </p:txBody>
            </p:sp>
          </p:grpSp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blackWhite">
              <a:xfrm>
                <a:off x="3593" y="2195"/>
                <a:ext cx="864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sz="900" dirty="0"/>
                  <a:t>Investigate the Incident</a:t>
                </a:r>
              </a:p>
            </p:txBody>
          </p:sp>
        </p:grp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54238" y="4321175"/>
              <a:ext cx="0" cy="14319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316288" y="4321175"/>
              <a:ext cx="0" cy="14319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4510088" y="4321175"/>
              <a:ext cx="0" cy="14319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6367463" y="5240338"/>
              <a:ext cx="0" cy="5127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V="1">
              <a:off x="8199438" y="3025775"/>
              <a:ext cx="0" cy="887413"/>
            </a:xfrm>
            <a:prstGeom prst="line">
              <a:avLst/>
            </a:prstGeom>
            <a:noFill/>
            <a:ln w="38100">
              <a:solidFill>
                <a:srgbClr val="2D2D8A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cxnSp>
          <p:nvCxnSpPr>
            <p:cNvPr id="17" name="AutoShape 15"/>
            <p:cNvCxnSpPr>
              <a:cxnSpLocks noChangeShapeType="1"/>
            </p:cNvCxnSpPr>
            <p:nvPr/>
          </p:nvCxnSpPr>
          <p:spPr bwMode="auto">
            <a:xfrm>
              <a:off x="4986338" y="4168775"/>
              <a:ext cx="385762" cy="0"/>
            </a:xfrm>
            <a:prstGeom prst="straightConnector1">
              <a:avLst/>
            </a:prstGeom>
            <a:noFill/>
            <a:ln w="38100">
              <a:solidFill>
                <a:srgbClr val="2D2D8A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6"/>
            <p:cNvSpPr>
              <a:spLocks noChangeArrowheads="1"/>
            </p:cNvSpPr>
            <p:nvPr/>
          </p:nvSpPr>
          <p:spPr bwMode="blackWhite">
            <a:xfrm>
              <a:off x="7721600" y="3690938"/>
              <a:ext cx="954088" cy="95408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5000"/>
                </a:lnSpc>
                <a:defRPr/>
              </a:pPr>
              <a:r>
                <a:rPr lang="en-US" sz="900" b="1" dirty="0"/>
                <a:t>Document Findings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blackWhite">
            <a:xfrm>
              <a:off x="7412038" y="2635250"/>
              <a:ext cx="1506537" cy="379413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900" dirty="0"/>
                <a:t>Administrative Action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blackWhite">
            <a:xfrm>
              <a:off x="334963" y="3690938"/>
              <a:ext cx="1103312" cy="95408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5000"/>
                </a:lnSpc>
                <a:defRPr/>
              </a:pPr>
              <a:r>
                <a:rPr lang="en-US" sz="900" dirty="0"/>
                <a:t>Incident Response Team Preparation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blackWhite">
            <a:xfrm>
              <a:off x="1641475" y="3690938"/>
              <a:ext cx="957263" cy="95408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5000"/>
                </a:lnSpc>
                <a:defRPr/>
              </a:pPr>
              <a:r>
                <a:rPr lang="en-US" sz="900" dirty="0"/>
                <a:t>Incident Detection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blackWhite">
            <a:xfrm>
              <a:off x="2803525" y="3690938"/>
              <a:ext cx="955675" cy="95408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5000"/>
                </a:lnSpc>
                <a:defRPr/>
              </a:pPr>
              <a:r>
                <a:rPr lang="en-US" sz="900" dirty="0"/>
                <a:t>Initial Response</a:t>
              </a: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blackWhite">
            <a:xfrm>
              <a:off x="3956050" y="3690938"/>
              <a:ext cx="1030288" cy="95408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5000"/>
                </a:lnSpc>
                <a:defRPr/>
              </a:pPr>
              <a:r>
                <a:rPr lang="en-US" sz="900" dirty="0"/>
                <a:t>Formulate Response Strategy</a:t>
              </a: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blackWhite">
            <a:xfrm>
              <a:off x="1049338" y="5772150"/>
              <a:ext cx="6605587" cy="35718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sz="900" b="1" dirty="0" smtClean="0">
                  <a:solidFill>
                    <a:schemeClr val="bg1"/>
                  </a:solidFill>
                </a:rPr>
                <a:t>Remediation – Recover from the Incident</a:t>
              </a:r>
            </a:p>
          </p:txBody>
        </p:sp>
        <p:cxnSp>
          <p:nvCxnSpPr>
            <p:cNvPr id="25" name="AutoShape 23"/>
            <p:cNvCxnSpPr>
              <a:cxnSpLocks noChangeShapeType="1"/>
            </p:cNvCxnSpPr>
            <p:nvPr/>
          </p:nvCxnSpPr>
          <p:spPr bwMode="auto">
            <a:xfrm>
              <a:off x="1438275" y="4168775"/>
              <a:ext cx="203200" cy="0"/>
            </a:xfrm>
            <a:prstGeom prst="straightConnector1">
              <a:avLst/>
            </a:prstGeom>
            <a:noFill/>
            <a:ln w="38100">
              <a:solidFill>
                <a:srgbClr val="2D2D8A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24"/>
            <p:cNvCxnSpPr>
              <a:cxnSpLocks noChangeShapeType="1"/>
            </p:cNvCxnSpPr>
            <p:nvPr/>
          </p:nvCxnSpPr>
          <p:spPr bwMode="auto">
            <a:xfrm>
              <a:off x="2598738" y="4168775"/>
              <a:ext cx="204787" cy="0"/>
            </a:xfrm>
            <a:prstGeom prst="straightConnector1">
              <a:avLst/>
            </a:prstGeom>
            <a:noFill/>
            <a:ln w="38100">
              <a:solidFill>
                <a:srgbClr val="2D2D8A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25"/>
            <p:cNvCxnSpPr>
              <a:cxnSpLocks noChangeShapeType="1"/>
            </p:cNvCxnSpPr>
            <p:nvPr/>
          </p:nvCxnSpPr>
          <p:spPr bwMode="auto">
            <a:xfrm>
              <a:off x="3759200" y="4168775"/>
              <a:ext cx="196850" cy="0"/>
            </a:xfrm>
            <a:prstGeom prst="straightConnector1">
              <a:avLst/>
            </a:prstGeom>
            <a:noFill/>
            <a:ln w="38100">
              <a:solidFill>
                <a:srgbClr val="2D2D8A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Rectangle 26"/>
            <p:cNvSpPr>
              <a:spLocks noChangeArrowheads="1"/>
            </p:cNvSpPr>
            <p:nvPr/>
          </p:nvSpPr>
          <p:spPr bwMode="blackWhite">
            <a:xfrm>
              <a:off x="5338763" y="4876800"/>
              <a:ext cx="2014537" cy="5461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5000"/>
                </a:lnSpc>
                <a:defRPr/>
              </a:pPr>
              <a:r>
                <a:rPr lang="en-US" sz="900" dirty="0"/>
                <a:t>Perform Non-Forensic Investigation</a:t>
              </a: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395288" y="2435225"/>
              <a:ext cx="8404225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847725" y="1812925"/>
              <a:ext cx="2652713" cy="556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100" dirty="0">
                  <a:solidFill>
                    <a:schemeClr val="hlink"/>
                  </a:solidFill>
                </a:rPr>
                <a:t>Incident Occurs </a:t>
              </a:r>
              <a:br>
                <a:rPr lang="en-US" sz="1100" dirty="0">
                  <a:solidFill>
                    <a:schemeClr val="hlink"/>
                  </a:solidFill>
                </a:rPr>
              </a:br>
              <a:r>
                <a:rPr lang="en-US" sz="1100" dirty="0"/>
                <a:t>Point-In-Time or Ongoing</a:t>
              </a: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155825" y="2432050"/>
              <a:ext cx="0" cy="124936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900" dirty="0">
                <a:latin typeface="Arial" pitchFamily="34" charset="0"/>
              </a:endParaRPr>
            </a:p>
          </p:txBody>
        </p:sp>
        <p:cxnSp>
          <p:nvCxnSpPr>
            <p:cNvPr id="32" name="AutoShape 30"/>
            <p:cNvCxnSpPr>
              <a:cxnSpLocks noChangeShapeType="1"/>
            </p:cNvCxnSpPr>
            <p:nvPr/>
          </p:nvCxnSpPr>
          <p:spPr bwMode="auto">
            <a:xfrm rot="5400000">
              <a:off x="7273925" y="5026025"/>
              <a:ext cx="1306513" cy="544513"/>
            </a:xfrm>
            <a:prstGeom prst="bentConnector2">
              <a:avLst/>
            </a:prstGeom>
            <a:noFill/>
            <a:ln w="38100">
              <a:solidFill>
                <a:srgbClr val="2D2D8A"/>
              </a:solidFill>
              <a:miter lim="800000"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31"/>
            <p:cNvCxnSpPr>
              <a:cxnSpLocks noChangeShapeType="1"/>
            </p:cNvCxnSpPr>
            <p:nvPr/>
          </p:nvCxnSpPr>
          <p:spPr bwMode="auto">
            <a:xfrm>
              <a:off x="7319963" y="4168775"/>
              <a:ext cx="401637" cy="0"/>
            </a:xfrm>
            <a:prstGeom prst="straightConnector1">
              <a:avLst/>
            </a:prstGeom>
            <a:noFill/>
            <a:ln w="38100">
              <a:solidFill>
                <a:srgbClr val="2D2D8A"/>
              </a:solidFill>
              <a:round/>
              <a:headEnd/>
              <a:tailEnd type="triangle" w="med" len="lg"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Rectangle 32"/>
            <p:cNvSpPr>
              <a:spLocks noChangeArrowheads="1"/>
            </p:cNvSpPr>
            <p:nvPr/>
          </p:nvSpPr>
          <p:spPr bwMode="blackWhite">
            <a:xfrm>
              <a:off x="5969000" y="2635250"/>
              <a:ext cx="817563" cy="37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/>
                <a:t>Legal Action</a:t>
              </a: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blackWhite">
            <a:xfrm>
              <a:off x="6191250" y="2014538"/>
              <a:ext cx="1770063" cy="379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100" dirty="0">
                  <a:solidFill>
                    <a:schemeClr val="hlink"/>
                  </a:solidFill>
                </a:rPr>
                <a:t>Take Action</a:t>
              </a: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blackWhite">
            <a:xfrm>
              <a:off x="1524000" y="6172200"/>
              <a:ext cx="5749925" cy="35718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FFFFFF"/>
                  </a:solidFill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970991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TOPICS FOR IR &amp; FORENSIC ANALYSTS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latin typeface="Franklin Gothic Book"/>
                <a:cs typeface="Franklin Gothic Book"/>
              </a:rPr>
              <a:t>When dealing with digital evidence, ensuring that you have access and gather all the available evidence is paramount </a:t>
            </a:r>
            <a:endParaRPr lang="en-US" dirty="0">
              <a:latin typeface="Franklin Gothic Book"/>
              <a:cs typeface="Franklin Gothic Book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90575" y="1562100"/>
            <a:ext cx="7591425" cy="3295650"/>
            <a:chOff x="228600" y="2052638"/>
            <a:chExt cx="8658225" cy="4043362"/>
          </a:xfrm>
        </p:grpSpPr>
        <p:grpSp>
          <p:nvGrpSpPr>
            <p:cNvPr id="4" name="Group 3"/>
            <p:cNvGrpSpPr>
              <a:grpSpLocks/>
            </p:cNvGrpSpPr>
            <p:nvPr/>
          </p:nvGrpSpPr>
          <p:grpSpPr bwMode="auto">
            <a:xfrm>
              <a:off x="228600" y="2063750"/>
              <a:ext cx="8658225" cy="4032250"/>
              <a:chOff x="294" y="981"/>
              <a:chExt cx="5035" cy="2540"/>
            </a:xfrm>
          </p:grpSpPr>
          <p:sp>
            <p:nvSpPr>
              <p:cNvPr id="5" name="Oval 4"/>
              <p:cNvSpPr>
                <a:spLocks noChangeArrowheads="1"/>
              </p:cNvSpPr>
              <p:nvPr/>
            </p:nvSpPr>
            <p:spPr bwMode="auto">
              <a:xfrm>
                <a:off x="294" y="981"/>
                <a:ext cx="5035" cy="2540"/>
              </a:xfrm>
              <a:prstGeom prst="ellipse">
                <a:avLst/>
              </a:prstGeom>
              <a:gradFill rotWithShape="1">
                <a:gsLst>
                  <a:gs pos="0">
                    <a:srgbClr val="5E765E"/>
                  </a:gs>
                  <a:gs pos="100000">
                    <a:srgbClr val="CCFFCC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s-ES" sz="1000">
                  <a:solidFill>
                    <a:schemeClr val="tx2"/>
                  </a:solidFill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2775" y="3281"/>
                <a:ext cx="1270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External Environment</a:t>
                </a:r>
              </a:p>
            </p:txBody>
          </p: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306388" y="2052638"/>
              <a:ext cx="8112125" cy="3671887"/>
              <a:chOff x="340" y="1026"/>
              <a:chExt cx="4581" cy="2313"/>
            </a:xfrm>
          </p:grpSpPr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340" y="1026"/>
                <a:ext cx="4581" cy="2313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s-ES" sz="1000">
                  <a:solidFill>
                    <a:schemeClr val="tx2"/>
                  </a:solidFill>
                  <a:latin typeface="Franklin Gothic Book"/>
                  <a:ea typeface="+mn-ea"/>
                  <a:cs typeface="Franklin Gothic Book"/>
                </a:endParaRP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2792" y="3045"/>
                <a:ext cx="114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LAN / DMZ</a:t>
                </a: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541338" y="2124075"/>
              <a:ext cx="7332662" cy="3168650"/>
              <a:chOff x="476" y="1071"/>
              <a:chExt cx="4264" cy="1996"/>
            </a:xfrm>
          </p:grpSpPr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476" y="1071"/>
                <a:ext cx="4264" cy="1996"/>
              </a:xfrm>
              <a:prstGeom prst="ellipse">
                <a:avLst/>
              </a:prstGeom>
              <a:gradFill rotWithShape="1">
                <a:gsLst>
                  <a:gs pos="0">
                    <a:srgbClr val="767647"/>
                  </a:gs>
                  <a:gs pos="100000">
                    <a:srgbClr val="FFFF9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s-ES" sz="1000">
                  <a:solidFill>
                    <a:schemeClr val="tx2"/>
                  </a:solidFill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465" y="2805"/>
                <a:ext cx="208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Infrastructure Systems</a:t>
                </a:r>
              </a:p>
            </p:txBody>
          </p:sp>
        </p:grp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696913" y="2268538"/>
              <a:ext cx="6318250" cy="2663825"/>
              <a:chOff x="567" y="1162"/>
              <a:chExt cx="3674" cy="1678"/>
            </a:xfrm>
          </p:grpSpPr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>
                <a:off x="567" y="1162"/>
                <a:ext cx="3674" cy="1678"/>
              </a:xfrm>
              <a:prstGeom prst="ellipse">
                <a:avLst/>
              </a:prstGeom>
              <a:gradFill rotWithShape="1">
                <a:gsLst>
                  <a:gs pos="0">
                    <a:srgbClr val="765E47"/>
                  </a:gs>
                  <a:gs pos="100000">
                    <a:srgbClr val="FFCC99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s-ES" sz="1000">
                  <a:solidFill>
                    <a:schemeClr val="tx2"/>
                  </a:solidFill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2244" y="2613"/>
                <a:ext cx="177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Computerized Systems</a:t>
                </a:r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854075" y="2341563"/>
              <a:ext cx="5224463" cy="2232025"/>
              <a:chOff x="658" y="1208"/>
              <a:chExt cx="2857" cy="1406"/>
            </a:xfrm>
          </p:grpSpPr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658" y="1208"/>
                <a:ext cx="2857" cy="140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s-ES" sz="1000">
                  <a:solidFill>
                    <a:schemeClr val="tx2"/>
                  </a:solidFill>
                  <a:latin typeface="Franklin Gothic Book"/>
                  <a:ea typeface="+mn-ea"/>
                  <a:cs typeface="Franklin Gothic Book"/>
                </a:endParaRP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2233" y="2373"/>
                <a:ext cx="49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Server</a:t>
                </a:r>
              </a:p>
            </p:txBody>
          </p:sp>
        </p:grp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1085850" y="2339975"/>
              <a:ext cx="4137025" cy="1873250"/>
              <a:chOff x="793" y="1207"/>
              <a:chExt cx="2359" cy="1180"/>
            </a:xfrm>
          </p:grpSpPr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793" y="1207"/>
                <a:ext cx="2359" cy="1180"/>
              </a:xfrm>
              <a:prstGeom prst="ellipse">
                <a:avLst/>
              </a:prstGeom>
              <a:gradFill rotWithShape="1">
                <a:gsLst>
                  <a:gs pos="0">
                    <a:srgbClr val="5E4776"/>
                  </a:gs>
                  <a:gs pos="100000">
                    <a:srgbClr val="CC99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s-ES" sz="1000">
                  <a:solidFill>
                    <a:schemeClr val="tx2"/>
                  </a:solidFill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2216" y="2133"/>
                <a:ext cx="49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OS</a:t>
                </a:r>
              </a:p>
            </p:txBody>
          </p:sp>
        </p:grpSp>
        <p:grpSp>
          <p:nvGrpSpPr>
            <p:cNvPr id="22" name="Group 21"/>
            <p:cNvGrpSpPr>
              <a:grpSpLocks/>
            </p:cNvGrpSpPr>
            <p:nvPr/>
          </p:nvGrpSpPr>
          <p:grpSpPr bwMode="auto">
            <a:xfrm>
              <a:off x="1246188" y="2413000"/>
              <a:ext cx="3351212" cy="1439863"/>
              <a:chOff x="840" y="1253"/>
              <a:chExt cx="1949" cy="907"/>
            </a:xfrm>
          </p:grpSpPr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840" y="1253"/>
                <a:ext cx="1949" cy="907"/>
              </a:xfrm>
              <a:prstGeom prst="ellipse">
                <a:avLst/>
              </a:prstGeom>
              <a:gradFill rotWithShape="1">
                <a:gsLst>
                  <a:gs pos="0">
                    <a:srgbClr val="830000"/>
                  </a:gs>
                  <a:gs pos="100000">
                    <a:srgbClr val="FF00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s-ES" sz="1000">
                  <a:solidFill>
                    <a:schemeClr val="tx2"/>
                  </a:solidFill>
                  <a:latin typeface="Franklin Gothic Book"/>
                  <a:cs typeface="Franklin Gothic Book"/>
                </a:endParaRPr>
              </a:p>
            </p:txBody>
          </p:sp>
          <p:sp>
            <p:nvSpPr>
              <p:cNvPr id="24" name="Text Box 23"/>
              <p:cNvSpPr txBox="1">
                <a:spLocks noChangeArrowheads="1"/>
              </p:cNvSpPr>
              <p:nvPr/>
            </p:nvSpPr>
            <p:spPr bwMode="auto">
              <a:xfrm>
                <a:off x="1882" y="1842"/>
                <a:ext cx="816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bg1"/>
                    </a:solidFill>
                    <a:latin typeface="Times New Roman" charset="0"/>
                    <a:ea typeface="ＭＳ Ｐゴシック" charset="0"/>
                    <a:cs typeface="DejaVu LGC Sans" charset="0"/>
                  </a:defRPr>
                </a:lvl1pPr>
                <a:lvl2pPr marL="37931725" indent="-37474525"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2pPr>
                <a:lvl3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3pPr>
                <a:lvl4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4pPr>
                <a:lvl5pPr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5pPr>
                <a:lvl6pPr marL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6pPr>
                <a:lvl7pPr marL="9144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7pPr>
                <a:lvl8pPr marL="13716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8pPr>
                <a:lvl9pPr marL="18288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Times New Roman" charset="0"/>
                    <a:ea typeface="DejaVu LGC Sans" charset="0"/>
                    <a:cs typeface="DejaVu LGC San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s-ES" sz="1000">
                    <a:solidFill>
                      <a:schemeClr val="tx2"/>
                    </a:solidFill>
                    <a:latin typeface="Franklin Gothic Book"/>
                    <a:cs typeface="Franklin Gothic Book"/>
                  </a:rPr>
                  <a:t>Applications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961706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0975"/>
            <a:ext cx="7477275" cy="485775"/>
          </a:xfrm>
        </p:spPr>
        <p:txBody>
          <a:bodyPr/>
          <a:lstStyle/>
          <a:p>
            <a:r>
              <a:rPr lang="en-US" sz="2600" dirty="0" smtClean="0"/>
              <a:t>Mapping evidence to an APT-case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B8B06D-99A5-468B-806E-293788FE9637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02190" y="2602957"/>
            <a:ext cx="8026400" cy="0"/>
          </a:xfrm>
          <a:prstGeom prst="line">
            <a:avLst/>
          </a:prstGeom>
          <a:ln w="254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entagon 8"/>
          <p:cNvSpPr/>
          <p:nvPr/>
        </p:nvSpPr>
        <p:spPr>
          <a:xfrm>
            <a:off x="-10330" y="2441976"/>
            <a:ext cx="691558" cy="321962"/>
          </a:xfrm>
          <a:prstGeom prst="homePlate">
            <a:avLst>
              <a:gd name="adj" fmla="val 3421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Start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17823" y="932017"/>
            <a:ext cx="1474018" cy="2274372"/>
            <a:chOff x="1817823" y="1742515"/>
            <a:chExt cx="1474018" cy="2274372"/>
          </a:xfrm>
        </p:grpSpPr>
        <p:sp>
          <p:nvSpPr>
            <p:cNvPr id="11" name="TextBox 10"/>
            <p:cNvSpPr txBox="1"/>
            <p:nvPr/>
          </p:nvSpPr>
          <p:spPr>
            <a:xfrm>
              <a:off x="2182185" y="3767588"/>
              <a:ext cx="745294" cy="2492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45720" rIns="0" bIns="18288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Step 2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817823" y="1742515"/>
              <a:ext cx="1474018" cy="2045260"/>
              <a:chOff x="1858971" y="1742515"/>
              <a:chExt cx="1474018" cy="204526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2595980" y="1993900"/>
                <a:ext cx="0" cy="1019176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012341" y="1987550"/>
                <a:ext cx="1167279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58971" y="1742515"/>
                <a:ext cx="147401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</a:rPr>
                  <a:t>Weaponization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2208630" y="3013075"/>
                <a:ext cx="774700" cy="774700"/>
                <a:chOff x="2206705" y="3013075"/>
                <a:chExt cx="774700" cy="774700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2206705" y="3013075"/>
                  <a:ext cx="774700" cy="7747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7888" y="3028907"/>
                  <a:ext cx="408971" cy="66647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" name="Group 18"/>
          <p:cNvGrpSpPr/>
          <p:nvPr/>
        </p:nvGrpSpPr>
        <p:grpSpPr>
          <a:xfrm>
            <a:off x="5347976" y="1349182"/>
            <a:ext cx="1025084" cy="1857207"/>
            <a:chOff x="5347976" y="2159680"/>
            <a:chExt cx="1025084" cy="1857207"/>
          </a:xfrm>
        </p:grpSpPr>
        <p:sp>
          <p:nvSpPr>
            <p:cNvPr id="20" name="TextBox 19"/>
            <p:cNvSpPr txBox="1"/>
            <p:nvPr/>
          </p:nvSpPr>
          <p:spPr>
            <a:xfrm>
              <a:off x="5483200" y="3767588"/>
              <a:ext cx="754636" cy="2492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45720" rIns="0" bIns="18288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Step 5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347976" y="2159680"/>
              <a:ext cx="1025084" cy="1628095"/>
              <a:chOff x="5347976" y="2159680"/>
              <a:chExt cx="1025084" cy="1628095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5857343" y="2419350"/>
                <a:ext cx="6350" cy="593725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422368" y="2413000"/>
                <a:ext cx="876300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5347976" y="2159680"/>
                <a:ext cx="10250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</a:rPr>
                  <a:t>Installation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5473168" y="3013075"/>
                <a:ext cx="774700" cy="774700"/>
                <a:chOff x="5486800" y="3013075"/>
                <a:chExt cx="774700" cy="7747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5486800" y="3013075"/>
                  <a:ext cx="774700" cy="7747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Arial"/>
                    </a:rPr>
                    <a:t> </a:t>
                  </a: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40927" y="3154681"/>
                  <a:ext cx="462084" cy="47705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Group 27"/>
          <p:cNvGrpSpPr/>
          <p:nvPr/>
        </p:nvGrpSpPr>
        <p:grpSpPr>
          <a:xfrm>
            <a:off x="664239" y="1349182"/>
            <a:ext cx="1574940" cy="1857207"/>
            <a:chOff x="664239" y="2159680"/>
            <a:chExt cx="1574940" cy="1857207"/>
          </a:xfrm>
        </p:grpSpPr>
        <p:sp>
          <p:nvSpPr>
            <p:cNvPr id="29" name="TextBox 28"/>
            <p:cNvSpPr txBox="1"/>
            <p:nvPr/>
          </p:nvSpPr>
          <p:spPr>
            <a:xfrm>
              <a:off x="1094391" y="3767588"/>
              <a:ext cx="714637" cy="2492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45720" rIns="0" bIns="18288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Step 1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64239" y="2159680"/>
              <a:ext cx="1574940" cy="1628095"/>
              <a:chOff x="664239" y="2159680"/>
              <a:chExt cx="1574940" cy="1628095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H="1" flipV="1">
                <a:off x="1448534" y="2419350"/>
                <a:ext cx="6350" cy="593725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77722" y="2413000"/>
                <a:ext cx="1347974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664239" y="2159680"/>
                <a:ext cx="157494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</a:rPr>
                  <a:t>Reconnaissance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1064359" y="3013075"/>
                <a:ext cx="774700" cy="774700"/>
                <a:chOff x="1113340" y="3013075"/>
                <a:chExt cx="774700" cy="77470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1113340" y="3013075"/>
                  <a:ext cx="774700" cy="7747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lt1"/>
                    </a:solidFill>
                    <a:latin typeface="Arial"/>
                  </a:endParaRPr>
                </a:p>
              </p:txBody>
            </p:sp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9122" y="3209311"/>
                  <a:ext cx="569386" cy="38222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7" name="Group 36"/>
          <p:cNvGrpSpPr/>
          <p:nvPr/>
        </p:nvGrpSpPr>
        <p:grpSpPr>
          <a:xfrm>
            <a:off x="4109911" y="932017"/>
            <a:ext cx="1321358" cy="2274372"/>
            <a:chOff x="4109911" y="1742515"/>
            <a:chExt cx="1321358" cy="2274372"/>
          </a:xfrm>
        </p:grpSpPr>
        <p:sp>
          <p:nvSpPr>
            <p:cNvPr id="38" name="TextBox 37"/>
            <p:cNvSpPr txBox="1"/>
            <p:nvPr/>
          </p:nvSpPr>
          <p:spPr>
            <a:xfrm>
              <a:off x="4397943" y="3767588"/>
              <a:ext cx="745294" cy="2492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45720" rIns="0" bIns="18288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Step 4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109911" y="1742515"/>
              <a:ext cx="1321358" cy="2045260"/>
              <a:chOff x="4123627" y="1742515"/>
              <a:chExt cx="1321358" cy="204526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V="1">
                <a:off x="4784306" y="1993900"/>
                <a:ext cx="0" cy="1019176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4329388" y="1987550"/>
                <a:ext cx="909836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123627" y="1742515"/>
                <a:ext cx="132135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</a:rPr>
                  <a:t>Exploitation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396956" y="3013075"/>
                <a:ext cx="774700" cy="774700"/>
                <a:chOff x="4393435" y="3013075"/>
                <a:chExt cx="774700" cy="7747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4393435" y="3013075"/>
                  <a:ext cx="774700" cy="7747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4197" y="3117648"/>
                  <a:ext cx="569877" cy="5660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6" name="Group 45"/>
          <p:cNvGrpSpPr/>
          <p:nvPr/>
        </p:nvGrpSpPr>
        <p:grpSpPr>
          <a:xfrm>
            <a:off x="3137994" y="1349182"/>
            <a:ext cx="1013382" cy="1857207"/>
            <a:chOff x="3137994" y="2159680"/>
            <a:chExt cx="1013382" cy="1857207"/>
          </a:xfrm>
        </p:grpSpPr>
        <p:sp>
          <p:nvSpPr>
            <p:cNvPr id="47" name="TextBox 46"/>
            <p:cNvSpPr txBox="1"/>
            <p:nvPr/>
          </p:nvSpPr>
          <p:spPr>
            <a:xfrm>
              <a:off x="3301262" y="3767588"/>
              <a:ext cx="686846" cy="2492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45720" rIns="0" bIns="18288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Step 3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3137994" y="2159680"/>
              <a:ext cx="1013382" cy="1628095"/>
              <a:chOff x="3169998" y="2159680"/>
              <a:chExt cx="1013382" cy="1628095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3673514" y="2419350"/>
                <a:ext cx="6350" cy="593725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3317914" y="2413000"/>
                <a:ext cx="717550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3169998" y="2159680"/>
                <a:ext cx="101338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</a:rPr>
                  <a:t>Delivery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3289339" y="3013075"/>
                <a:ext cx="774700" cy="774700"/>
                <a:chOff x="3300070" y="3013075"/>
                <a:chExt cx="774700" cy="77470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3300070" y="3013075"/>
                  <a:ext cx="774700" cy="7747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9047" y="3238110"/>
                  <a:ext cx="599008" cy="3299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5" name="Group 54"/>
          <p:cNvGrpSpPr/>
          <p:nvPr/>
        </p:nvGrpSpPr>
        <p:grpSpPr>
          <a:xfrm>
            <a:off x="5976446" y="932017"/>
            <a:ext cx="1968963" cy="2274372"/>
            <a:chOff x="5976446" y="1742515"/>
            <a:chExt cx="1968963" cy="2274372"/>
          </a:xfrm>
        </p:grpSpPr>
        <p:sp>
          <p:nvSpPr>
            <p:cNvPr id="56" name="TextBox 55"/>
            <p:cNvSpPr txBox="1"/>
            <p:nvPr/>
          </p:nvSpPr>
          <p:spPr>
            <a:xfrm>
              <a:off x="6588280" y="3767588"/>
              <a:ext cx="745294" cy="2492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45720" rIns="0" bIns="18288" rtlCol="0" anchor="ctr" anchorCtr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Step 6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976446" y="1742515"/>
              <a:ext cx="1968963" cy="2045260"/>
              <a:chOff x="5976446" y="1742515"/>
              <a:chExt cx="1968963" cy="204526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flipV="1">
                <a:off x="6960927" y="1980184"/>
                <a:ext cx="0" cy="1019176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6059227" y="1987550"/>
                <a:ext cx="1803400" cy="0"/>
              </a:xfrm>
              <a:prstGeom prst="line">
                <a:avLst/>
              </a:prstGeom>
              <a:ln w="12700" cap="rnd">
                <a:solidFill>
                  <a:schemeClr val="bg1">
                    <a:lumMod val="75000"/>
                  </a:schemeClr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5976446" y="1742515"/>
                <a:ext cx="19689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FFFF"/>
                    </a:solidFill>
                  </a:rPr>
                  <a:t>Command and Control</a:t>
                </a:r>
                <a:endParaRPr lang="en-US" sz="14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573577" y="3013075"/>
                <a:ext cx="774700" cy="7747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7838" y="3082355"/>
                <a:ext cx="386178" cy="626234"/>
              </a:xfrm>
              <a:prstGeom prst="rect">
                <a:avLst/>
              </a:prstGeom>
            </p:spPr>
          </p:pic>
        </p:grpSp>
      </p:grpSp>
      <p:grpSp>
        <p:nvGrpSpPr>
          <p:cNvPr id="63" name="Group 62"/>
          <p:cNvGrpSpPr/>
          <p:nvPr/>
        </p:nvGrpSpPr>
        <p:grpSpPr>
          <a:xfrm>
            <a:off x="7088026" y="1349182"/>
            <a:ext cx="1946246" cy="1857207"/>
            <a:chOff x="7088026" y="1380355"/>
            <a:chExt cx="1946246" cy="1857207"/>
          </a:xfrm>
        </p:grpSpPr>
        <p:sp>
          <p:nvSpPr>
            <p:cNvPr id="64" name="TextBox 63"/>
            <p:cNvSpPr txBox="1"/>
            <p:nvPr/>
          </p:nvSpPr>
          <p:spPr>
            <a:xfrm>
              <a:off x="7088026" y="1380355"/>
              <a:ext cx="19462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FFFF"/>
                  </a:solidFill>
                </a:rPr>
                <a:t>Actions on Objectives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7194374" y="1633675"/>
              <a:ext cx="1733550" cy="1603887"/>
              <a:chOff x="7194374" y="2413000"/>
              <a:chExt cx="1733550" cy="1603887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7688502" y="3767588"/>
                <a:ext cx="745294" cy="24929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0" tIns="45720" rIns="0" bIns="18288" rtlCol="0" anchor="ctr" anchorCtr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Step 7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7194374" y="2413000"/>
                <a:ext cx="1733550" cy="1374775"/>
                <a:chOff x="7194374" y="2413000"/>
                <a:chExt cx="1733550" cy="1374775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 flipH="1" flipV="1">
                  <a:off x="8057974" y="2419350"/>
                  <a:ext cx="6350" cy="593725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7194374" y="2413000"/>
                  <a:ext cx="1733550" cy="0"/>
                </a:xfrm>
                <a:prstGeom prst="line">
                  <a:avLst/>
                </a:prstGeom>
                <a:ln w="12700" cap="rnd">
                  <a:solidFill>
                    <a:schemeClr val="bg1">
                      <a:lumMod val="75000"/>
                    </a:schemeClr>
                  </a:solidFill>
                  <a:prstDash val="solid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0" name="Oval 69"/>
                <p:cNvSpPr/>
                <p:nvPr/>
              </p:nvSpPr>
              <p:spPr>
                <a:xfrm>
                  <a:off x="7673799" y="3013075"/>
                  <a:ext cx="774700" cy="774700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Arial"/>
                  </a:endParaRPr>
                </a:p>
              </p:txBody>
            </p:sp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8913" y="3154681"/>
                  <a:ext cx="464472" cy="47411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Rectangle 3"/>
          <p:cNvSpPr/>
          <p:nvPr/>
        </p:nvSpPr>
        <p:spPr>
          <a:xfrm>
            <a:off x="990600" y="3333750"/>
            <a:ext cx="914400" cy="3272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Firewall / IPS logs</a:t>
            </a: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24200" y="3328441"/>
            <a:ext cx="914400" cy="7950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Email-Gateway-logs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Proxy-logs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Internet-History files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Java-IDX files</a:t>
            </a: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43400" y="3333750"/>
            <a:ext cx="914400" cy="5611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Windows Event Logs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Crash-dump files</a:t>
            </a: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10200" y="3333750"/>
            <a:ext cx="914400" cy="5611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$MFT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Memory-dump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Registry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Prefetch-files</a:t>
            </a:r>
            <a:endParaRPr lang="en-US" sz="800" dirty="0">
              <a:solidFill>
                <a:srgbClr val="5E6A7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553200" y="3333750"/>
            <a:ext cx="914400" cy="6781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Memory-dump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Firewall-logs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IPS-logs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Proxy-logs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Netflow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620000" y="3333750"/>
            <a:ext cx="914400" cy="7950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$MFT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Memory-dump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Registry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Prefetch-files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Netflow</a:t>
            </a:r>
          </a:p>
          <a:p>
            <a:pPr algn="ctr">
              <a:lnSpc>
                <a:spcPct val="95000"/>
              </a:lnSpc>
            </a:pPr>
            <a:r>
              <a:rPr lang="en-US" sz="800" dirty="0" smtClean="0">
                <a:solidFill>
                  <a:srgbClr val="5E6A71"/>
                </a:solidFill>
              </a:rPr>
              <a:t>Remote tools</a:t>
            </a:r>
            <a:endParaRPr lang="en-US" sz="800" dirty="0">
              <a:solidFill>
                <a:srgbClr val="5E6A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70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INVESTIGATION CYCLE</a:t>
            </a:r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83668427"/>
              </p:ext>
            </p:extLst>
          </p:nvPr>
        </p:nvGraphicFramePr>
        <p:xfrm>
          <a:off x="762000" y="1809750"/>
          <a:ext cx="2480733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97136482"/>
              </p:ext>
            </p:extLst>
          </p:nvPr>
        </p:nvGraphicFramePr>
        <p:xfrm>
          <a:off x="4267200" y="1276350"/>
          <a:ext cx="4419600" cy="309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29000" y="3105150"/>
            <a:ext cx="1460355" cy="672525"/>
          </a:xfrm>
          <a:prstGeom prst="notchedRightArrow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sz="1600" dirty="0" err="1" smtClean="0">
              <a:solidFill>
                <a:srgbClr val="5E6A71"/>
              </a:solidFill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5897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ACQUIRE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Memory:</a:t>
            </a:r>
          </a:p>
          <a:p>
            <a:pPr lvl="1"/>
            <a:r>
              <a:rPr lang="en-US" dirty="0" smtClean="0"/>
              <a:t>Virtual and Physical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Drive:</a:t>
            </a:r>
          </a:p>
          <a:p>
            <a:pPr lvl="1"/>
            <a:r>
              <a:rPr lang="en-US" dirty="0" smtClean="0"/>
              <a:t>Physical: entire drive</a:t>
            </a:r>
          </a:p>
          <a:p>
            <a:pPr lvl="1"/>
            <a:r>
              <a:rPr lang="en-US" dirty="0" smtClean="0"/>
              <a:t>Logical: just a partition</a:t>
            </a:r>
          </a:p>
          <a:p>
            <a:pPr lvl="1"/>
            <a:endParaRPr lang="en-US" dirty="0"/>
          </a:p>
          <a:p>
            <a:r>
              <a:rPr lang="en-US" dirty="0" smtClean="0"/>
              <a:t>Network traffic:</a:t>
            </a:r>
          </a:p>
          <a:p>
            <a:pPr lvl="1"/>
            <a:r>
              <a:rPr lang="en-US" dirty="0" smtClean="0"/>
              <a:t>Full packet captures</a:t>
            </a:r>
            <a:endParaRPr lang="en-US" dirty="0"/>
          </a:p>
        </p:txBody>
      </p:sp>
      <p:pic>
        <p:nvPicPr>
          <p:cNvPr id="4" name="Picture 3" descr="hard_drive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5800" y="1962150"/>
            <a:ext cx="1676400" cy="1676400"/>
          </a:xfrm>
          <a:prstGeom prst="rect">
            <a:avLst/>
          </a:prstGeom>
        </p:spPr>
      </p:pic>
      <p:pic>
        <p:nvPicPr>
          <p:cNvPr id="5" name="Picture 4" descr="Fold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3257550"/>
            <a:ext cx="1549400" cy="1549400"/>
          </a:xfrm>
          <a:prstGeom prst="rect">
            <a:avLst/>
          </a:prstGeom>
        </p:spPr>
      </p:pic>
      <p:pic>
        <p:nvPicPr>
          <p:cNvPr id="6" name="Picture 5" descr="ram.jpg"/>
          <p:cNvPicPr>
            <a:picLocks noChangeAspect="1"/>
          </p:cNvPicPr>
          <p:nvPr/>
        </p:nvPicPr>
        <p:blipFill>
          <a:blip r:embed="rId5" cstate="print"/>
          <a:srcRect l="6500" t="38715" r="5000" b="31191"/>
          <a:stretch>
            <a:fillRect/>
          </a:stretch>
        </p:blipFill>
        <p:spPr>
          <a:xfrm rot="1461377">
            <a:off x="5586855" y="1536312"/>
            <a:ext cx="2124075" cy="5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34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Locard’S</a:t>
            </a:r>
            <a:r>
              <a:rPr lang="en-US" dirty="0" smtClean="0"/>
              <a:t> EXCHANGE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125987" cy="3733800"/>
          </a:xfrm>
        </p:spPr>
        <p:txBody>
          <a:bodyPr/>
          <a:lstStyle/>
          <a:p>
            <a:r>
              <a:rPr lang="en-GB" dirty="0">
                <a:latin typeface="Franklin Gothic Book"/>
                <a:cs typeface="Franklin Gothic Book"/>
              </a:rPr>
              <a:t>States that when any two objects come into contact, there is always transference of material from each object onto the other</a:t>
            </a:r>
            <a:endParaRPr lang="en-US" dirty="0">
              <a:latin typeface="Franklin Gothic Book"/>
              <a:cs typeface="Franklin Gothic Book"/>
            </a:endParaRPr>
          </a:p>
          <a:p>
            <a:r>
              <a:rPr lang="en-US" dirty="0">
                <a:latin typeface="Franklin Gothic Book"/>
                <a:cs typeface="Franklin Gothic Book"/>
              </a:rPr>
              <a:t>You cannot interact with a live system </a:t>
            </a:r>
            <a:r>
              <a:rPr lang="en-US" dirty="0" smtClean="0">
                <a:latin typeface="Franklin Gothic Book"/>
                <a:cs typeface="Franklin Gothic Book"/>
              </a:rPr>
              <a:t>without having </a:t>
            </a:r>
            <a:r>
              <a:rPr lang="en-US" dirty="0">
                <a:latin typeface="Franklin Gothic Book"/>
                <a:cs typeface="Franklin Gothic Book"/>
              </a:rPr>
              <a:t>some effect on it</a:t>
            </a:r>
          </a:p>
        </p:txBody>
      </p:sp>
      <p:pic>
        <p:nvPicPr>
          <p:cNvPr id="4" name="Picture 5" descr="http://www.canadorec.on.ca/ProgramInfo/FullTime/LawandJustice/images/csi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71" y="971550"/>
            <a:ext cx="2283329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4-11-04 at 2.48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950"/>
            <a:ext cx="3761616" cy="2569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699050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Locard’S</a:t>
            </a:r>
            <a:r>
              <a:rPr lang="en-US" dirty="0" smtClean="0"/>
              <a:t> EXCHANGE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125987" cy="3733800"/>
          </a:xfrm>
        </p:spPr>
        <p:txBody>
          <a:bodyPr/>
          <a:lstStyle/>
          <a:p>
            <a:r>
              <a:rPr lang="en-US" dirty="0" smtClean="0">
                <a:latin typeface="Franklin Gothic Book"/>
                <a:cs typeface="Franklin Gothic Book"/>
              </a:rPr>
              <a:t>Keep in mind when handling evidence:</a:t>
            </a:r>
          </a:p>
          <a:p>
            <a:endParaRPr lang="en-US" dirty="0">
              <a:latin typeface="Franklin Gothic Book"/>
              <a:cs typeface="Franklin Gothic Book"/>
            </a:endParaRPr>
          </a:p>
          <a:p>
            <a:pPr marL="0" indent="0" algn="ctr">
              <a:buNone/>
            </a:pPr>
            <a:r>
              <a:rPr lang="en-US" dirty="0" smtClean="0">
                <a:latin typeface="Franklin Gothic Book"/>
                <a:cs typeface="Franklin Gothic Book"/>
              </a:rPr>
              <a:t>“ONCE CONTAMINADED – STAY CONTAMINATED = COMPROMISED EVIDENCE”</a:t>
            </a:r>
            <a:endParaRPr lang="en-US" dirty="0">
              <a:latin typeface="Franklin Gothic Book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715000" y="1809750"/>
            <a:ext cx="3302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1994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458987" cy="37338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dirty="0">
                <a:latin typeface="Franklin Gothic Book"/>
                <a:cs typeface="Franklin Gothic Book"/>
              </a:rPr>
              <a:t>Pull the plug or turn the machine off??</a:t>
            </a: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Franklin Gothic Book"/>
                <a:ea typeface="DejaVu LGC Sans" charset="0"/>
                <a:cs typeface="Franklin Gothic Book"/>
              </a:rPr>
              <a:t>Powering down the suspect system can destroy critical evidence (</a:t>
            </a:r>
            <a:r>
              <a:rPr lang="en-US" sz="1600" i="1" dirty="0">
                <a:latin typeface="Franklin Gothic Book"/>
                <a:ea typeface="DejaVu LGC Sans" charset="0"/>
                <a:cs typeface="Franklin Gothic Book"/>
              </a:rPr>
              <a:t>in Windows, you may be able to recover certain data in </a:t>
            </a:r>
            <a:r>
              <a:rPr lang="en-US" sz="1600" i="1" dirty="0" err="1">
                <a:latin typeface="Franklin Gothic Book"/>
                <a:ea typeface="DejaVu LGC Sans" charset="0"/>
                <a:cs typeface="Franklin Gothic Book"/>
              </a:rPr>
              <a:t>pagefile.sys</a:t>
            </a:r>
            <a:r>
              <a:rPr lang="en-US" sz="1600" dirty="0" smtClean="0">
                <a:latin typeface="Franklin Gothic Book"/>
                <a:ea typeface="DejaVu LGC Sans" charset="0"/>
                <a:cs typeface="Franklin Gothic Book"/>
              </a:rPr>
              <a:t>)</a:t>
            </a:r>
          </a:p>
          <a:p>
            <a:pPr marL="345839" lvl="1" indent="0">
              <a:lnSpc>
                <a:spcPct val="80000"/>
              </a:lnSpc>
              <a:buNone/>
            </a:pPr>
            <a:endParaRPr lang="en-US" sz="1600" dirty="0">
              <a:latin typeface="Franklin Gothic Book"/>
              <a:ea typeface="DejaVu LGC Sans" charset="0"/>
              <a:cs typeface="Franklin Gothic Book"/>
            </a:endParaRP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Franklin Gothic Book"/>
                <a:ea typeface="DejaVu LGC Sans" charset="0"/>
                <a:cs typeface="Franklin Gothic Book"/>
              </a:rPr>
              <a:t>Attackers take advantage of the volatile storage </a:t>
            </a:r>
            <a:r>
              <a:rPr lang="en-US" sz="1600" dirty="0" smtClean="0">
                <a:latin typeface="Franklin Gothic Book"/>
                <a:ea typeface="DejaVu LGC Sans" charset="0"/>
                <a:cs typeface="Franklin Gothic Book"/>
              </a:rPr>
              <a:t>media</a:t>
            </a:r>
          </a:p>
          <a:p>
            <a:pPr marL="345839" lvl="1" indent="0">
              <a:lnSpc>
                <a:spcPct val="80000"/>
              </a:lnSpc>
              <a:buNone/>
            </a:pPr>
            <a:endParaRPr lang="en-US" sz="1600" dirty="0">
              <a:latin typeface="Franklin Gothic Book"/>
              <a:ea typeface="DejaVu LGC Sans" charset="0"/>
              <a:cs typeface="Franklin Gothic Book"/>
            </a:endParaRPr>
          </a:p>
          <a:p>
            <a:pPr lvl="1">
              <a:lnSpc>
                <a:spcPct val="80000"/>
              </a:lnSpc>
            </a:pPr>
            <a:r>
              <a:rPr lang="en-US" sz="1600" dirty="0">
                <a:latin typeface="Franklin Gothic Book"/>
                <a:ea typeface="DejaVu LGC Sans" charset="0"/>
                <a:cs typeface="Franklin Gothic Book"/>
              </a:rPr>
              <a:t>The level to which one can hide data relies on the level of access to the system and the technical competency of the attacker.</a:t>
            </a:r>
          </a:p>
        </p:txBody>
      </p:sp>
      <p:pic>
        <p:nvPicPr>
          <p:cNvPr id="4" name="Picture 5" descr="http://images.google.es/url?q=http://www1.istockphoto.com/file_thumbview_approve/3885599/2/istockphoto_3885599_pull_the_plug.jpg&amp;usg=AFQjCNHpTysPzW0fDLBGaRFgJlC4G-PY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57350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69784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GB" sz="2100" dirty="0"/>
          </a:p>
          <a:p>
            <a:endParaRPr lang="en-US" sz="21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 bwMode="auto">
          <a:xfrm>
            <a:off x="732013" y="1123950"/>
            <a:ext cx="707213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Day 1: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Learning Objectives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IR &amp; Forensics Methods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Lab 1: Evidence acquisition with FTK Imager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Lab 2: Memory analysis with Volatility</a:t>
            </a:r>
            <a:endParaRPr lang="en-GB" sz="1200" dirty="0">
              <a:solidFill>
                <a:srgbClr val="FFFFFF"/>
              </a:solidFill>
              <a:latin typeface="Arial" charset="0"/>
              <a:cs typeface="DejaVu LGC Sans" charset="0"/>
            </a:endParaRPr>
          </a:p>
          <a:p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Day 2: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Core Windows Forensic techniques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Windows Registry Primer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Lab 3:Timeline creation 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File and directory analysis</a:t>
            </a: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Data recovery with </a:t>
            </a:r>
            <a:r>
              <a:rPr lang="en-GB" sz="1200" dirty="0" err="1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Photorec</a:t>
            </a:r>
            <a:endParaRPr lang="en-GB" sz="1200" dirty="0" smtClean="0">
              <a:solidFill>
                <a:srgbClr val="FFFFFF"/>
              </a:solidFill>
              <a:latin typeface="Arial" charset="0"/>
              <a:cs typeface="DejaVu LGC Sans" charset="0"/>
            </a:endParaRPr>
          </a:p>
          <a:p>
            <a:pPr lvl="1"/>
            <a:r>
              <a:rPr lang="en-GB" sz="1200" dirty="0" smtClean="0">
                <a:solidFill>
                  <a:srgbClr val="FFFFFF"/>
                </a:solidFill>
                <a:latin typeface="Arial" charset="0"/>
                <a:cs typeface="DejaVu LGC Sans" charset="0"/>
              </a:rPr>
              <a:t>Lab 4: THE FINAL CHALLENGE</a:t>
            </a:r>
          </a:p>
          <a:p>
            <a:pPr marL="0" indent="0">
              <a:buNone/>
            </a:pPr>
            <a:endParaRPr lang="en-GB" sz="1200" dirty="0" smtClean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4922455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OF VOLATILITY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5973587" cy="3733800"/>
          </a:xfrm>
        </p:spPr>
        <p:txBody>
          <a:bodyPr/>
          <a:lstStyle/>
          <a:p>
            <a:r>
              <a:rPr lang="en-US" dirty="0">
                <a:latin typeface="Franklin Gothic Book"/>
                <a:cs typeface="Franklin Gothic Book"/>
              </a:rPr>
              <a:t>When collecting evidence you should proceed from the volatile to the less volatile (see RFC 3227) </a:t>
            </a:r>
          </a:p>
          <a:p>
            <a:r>
              <a:rPr lang="en-US" dirty="0">
                <a:latin typeface="Franklin Gothic Book"/>
                <a:cs typeface="Franklin Gothic Book"/>
              </a:rPr>
              <a:t>Here is an example order of volatility for a typical system: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System Memory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Temporary File Systems (</a:t>
            </a:r>
            <a:r>
              <a:rPr lang="en-US" sz="1600" dirty="0" err="1">
                <a:ea typeface="ＭＳ Ｐゴシック" pitchFamily="34" charset="-128"/>
              </a:rPr>
              <a:t>swapfile</a:t>
            </a:r>
            <a:r>
              <a:rPr lang="en-US" sz="1600" dirty="0">
                <a:ea typeface="ＭＳ Ｐゴシック" pitchFamily="34" charset="-128"/>
              </a:rPr>
              <a:t> / paging file)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Process Table &amp; Network Connections</a:t>
            </a:r>
          </a:p>
          <a:p>
            <a:pPr marL="1279797" lvl="2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Specific Process Information May Be Dumped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Network Routing Information &amp; ARP Cache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Forensics Acquisition of Disks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Remote Logging &amp; Monitoring Data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Physical configuration &amp; network topology</a:t>
            </a:r>
          </a:p>
          <a:p>
            <a:pPr marL="873360" lvl="1" indent="-382588">
              <a:lnSpc>
                <a:spcPct val="90000"/>
              </a:lnSpc>
            </a:pPr>
            <a:r>
              <a:rPr lang="en-US" sz="1600" dirty="0">
                <a:ea typeface="ＭＳ Ｐゴシック" pitchFamily="34" charset="-128"/>
              </a:rPr>
              <a:t>Backups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 rot="5400000">
            <a:off x="5357812" y="2546350"/>
            <a:ext cx="3455988" cy="91598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es-E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3000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lIVE</a:t>
            </a:r>
            <a:r>
              <a:rPr lang="en-US" dirty="0" smtClean="0"/>
              <a:t> RESPONSE ON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5135387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Franklin Gothic Book"/>
                <a:cs typeface="Franklin Gothic Book"/>
              </a:rPr>
              <a:t>Obtain the volatile data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All data that will be lost upon shutdown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ranklin Gothic Book"/>
                <a:cs typeface="Franklin Gothic Book"/>
              </a:rPr>
              <a:t>Obtain the non-volatile data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Time / Date stamps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Event logs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Web / Application logs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Registry (if applicable)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Franklin Gothic Book"/>
                <a:cs typeface="Franklin Gothic Book"/>
              </a:rPr>
              <a:t>Obtain any relevant, logical files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Unknown executables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Attacker tools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Franklin Gothic Book"/>
                <a:cs typeface="Franklin Gothic Book"/>
              </a:rPr>
              <a:t>Any file relating to the incident that is not covered under volatile or non-volatile data</a:t>
            </a:r>
          </a:p>
        </p:txBody>
      </p:sp>
      <p:pic>
        <p:nvPicPr>
          <p:cNvPr id="6" name="Picture 5" descr="Screen Shot 2014-02-11 at 17.05.3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28" y="895350"/>
            <a:ext cx="264667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6363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1: </a:t>
            </a:r>
            <a:r>
              <a:rPr lang="en-US" dirty="0" err="1" smtClean="0"/>
              <a:t>hANDS</a:t>
            </a:r>
            <a:r>
              <a:rPr lang="en-US" dirty="0" smtClean="0"/>
              <a:t> ON evidence acquisition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Acquiring volatile and non-volatile evidence with FTK Imager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59634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FTK Imager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Walk through step by step acquisition…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34" y="1481867"/>
            <a:ext cx="4405703" cy="307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93064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Memory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introduction to memory analysis with 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5454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964187" cy="3733800"/>
          </a:xfrm>
        </p:spPr>
        <p:txBody>
          <a:bodyPr/>
          <a:lstStyle/>
          <a:p>
            <a:r>
              <a:rPr lang="en-US" dirty="0">
                <a:latin typeface="Franklin Gothic Book"/>
                <a:cs typeface="Franklin Gothic Book"/>
              </a:rPr>
              <a:t>Physical memory is the short-term memory of a computer (aka RAM)</a:t>
            </a:r>
          </a:p>
          <a:p>
            <a:pPr lvl="1"/>
            <a:r>
              <a:rPr lang="en-US" sz="1600" dirty="0">
                <a:latin typeface="Franklin Gothic Book"/>
                <a:cs typeface="Franklin Gothic Book"/>
              </a:rPr>
              <a:t>Rapid decay of information as soon as memory module is disconnected from power and clock sources.</a:t>
            </a:r>
          </a:p>
          <a:p>
            <a:pPr lvl="1"/>
            <a:r>
              <a:rPr lang="en-US" sz="1600" dirty="0">
                <a:latin typeface="Franklin Gothic Book"/>
                <a:cs typeface="Franklin Gothic Book"/>
              </a:rPr>
              <a:t>Although as recent studies have proven, not as rapid a decay as we may have initially believed</a:t>
            </a:r>
            <a:r>
              <a:rPr lang="en-US" sz="1600" dirty="0" smtClean="0">
                <a:latin typeface="Franklin Gothic Book"/>
                <a:cs typeface="Franklin Gothic Book"/>
              </a:rPr>
              <a:t>…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Franklin Gothic Book"/>
                <a:cs typeface="Franklin Gothic Book"/>
              </a:rPr>
              <a:t>Why would you like to dump the contents of RAM?</a:t>
            </a:r>
          </a:p>
          <a:p>
            <a:pPr lvl="1">
              <a:spcAft>
                <a:spcPts val="1200"/>
              </a:spcAft>
            </a:pPr>
            <a:r>
              <a:rPr lang="en-US" sz="1600" dirty="0">
                <a:latin typeface="Franklin Gothic Book"/>
                <a:ea typeface="DejaVu LGC Sans" charset="0"/>
                <a:cs typeface="Franklin Gothic Book"/>
              </a:rPr>
              <a:t>There is a wealth of information in RAM that exists only when applications are running. Most of this information cannot easily be obtained from a hard drive</a:t>
            </a:r>
          </a:p>
          <a:p>
            <a:pPr lvl="1">
              <a:spcAft>
                <a:spcPts val="1200"/>
              </a:spcAft>
            </a:pPr>
            <a:r>
              <a:rPr lang="en-US" sz="1600" dirty="0">
                <a:latin typeface="Franklin Gothic Book"/>
                <a:ea typeface="DejaVu LGC Sans" charset="0"/>
                <a:cs typeface="Franklin Gothic Book"/>
              </a:rPr>
              <a:t>Analyzing the content of RAM you can find artifacts ‘hidden’ by the attackers</a:t>
            </a:r>
          </a:p>
          <a:p>
            <a:pPr lvl="1">
              <a:spcAft>
                <a:spcPts val="1200"/>
              </a:spcAft>
            </a:pPr>
            <a:r>
              <a:rPr lang="en-US" sz="1600" dirty="0">
                <a:latin typeface="Franklin Gothic Book"/>
                <a:ea typeface="DejaVu LGC Sans" charset="0"/>
                <a:cs typeface="Franklin Gothic Book"/>
              </a:rPr>
              <a:t>You can even find information about processes that have exited</a:t>
            </a:r>
          </a:p>
          <a:p>
            <a:pPr lvl="1"/>
            <a:endParaRPr lang="en-US" sz="1600" dirty="0">
              <a:latin typeface="Franklin Gothic Book"/>
              <a:cs typeface="Franklin Gothic Book"/>
            </a:endParaRPr>
          </a:p>
          <a:p>
            <a:pPr marL="0" indent="0">
              <a:buNone/>
            </a:pPr>
            <a:endParaRPr lang="en-US" dirty="0" smtClean="0">
              <a:latin typeface="Franklin Gothic Book"/>
              <a:cs typeface="Franklin Gothic Book"/>
            </a:endParaRPr>
          </a:p>
          <a:p>
            <a:pPr marL="0" indent="0">
              <a:buNone/>
            </a:pPr>
            <a:endParaRPr lang="en-US" dirty="0">
              <a:latin typeface="Franklin Gothic Book"/>
              <a:cs typeface="Franklin Gothic Book"/>
            </a:endParaRPr>
          </a:p>
        </p:txBody>
      </p:sp>
      <p:pic>
        <p:nvPicPr>
          <p:cNvPr id="5" name="Picture 4" descr="ram.jpg"/>
          <p:cNvPicPr>
            <a:picLocks noChangeAspect="1"/>
          </p:cNvPicPr>
          <p:nvPr/>
        </p:nvPicPr>
        <p:blipFill>
          <a:blip r:embed="rId2" cstate="print"/>
          <a:srcRect l="6500" t="38715" r="5000" b="31191"/>
          <a:stretch>
            <a:fillRect/>
          </a:stretch>
        </p:blipFill>
        <p:spPr>
          <a:xfrm rot="2465391">
            <a:off x="6709490" y="2817823"/>
            <a:ext cx="2124075" cy="57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511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be obtained from memory?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6964187" cy="3733800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>
                <a:latin typeface="Franklin Gothic Book"/>
                <a:ea typeface="DejaVu LGC Sans" charset="0"/>
                <a:cs typeface="Franklin Gothic Book"/>
              </a:rPr>
              <a:t>All </a:t>
            </a: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running processes at the time of the memory snapshot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All loaded modules and DLL’s (dynamic link libraries) including injected malware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All running device drivers, including potential rootkits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All open files for each process, including path to file on disk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All open registry keys for each process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All open network sockets for each process, including IP address and port information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Decrypted versions of otherwise encrypted data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Contents of windows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Keystrokes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Email attachments, file transfers, and other “secondary” data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Cryptographic key material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Hard‐drive encryption keys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WEP and WPA wireless keys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Usernames and </a:t>
            </a:r>
            <a:r>
              <a:rPr lang="en-US" dirty="0" smtClean="0">
                <a:latin typeface="Franklin Gothic Book"/>
                <a:ea typeface="DejaVu LGC Sans" charset="0"/>
                <a:cs typeface="Franklin Gothic Book"/>
              </a:rPr>
              <a:t>passwords</a:t>
            </a:r>
            <a:endParaRPr lang="en-US" dirty="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</a:pPr>
            <a:endParaRPr lang="en-US" sz="1400" dirty="0" smtClean="0">
              <a:latin typeface="Franklin Gothic Book"/>
              <a:cs typeface="Franklin Gothic Book"/>
            </a:endParaRPr>
          </a:p>
          <a:p>
            <a:pPr>
              <a:buFont typeface="Arial"/>
              <a:buChar char="•"/>
            </a:pPr>
            <a:endParaRPr lang="en-US" sz="1400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3037268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ME YOUR PASSWORDS!</a:t>
            </a:r>
            <a:endParaRPr lang="en-US" dirty="0"/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1195387" y="876300"/>
            <a:ext cx="6577013" cy="3829050"/>
            <a:chOff x="838200" y="1063625"/>
            <a:chExt cx="7643813" cy="503237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063625"/>
              <a:ext cx="7643813" cy="503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914401" y="4114800"/>
              <a:ext cx="2057400" cy="560388"/>
            </a:xfrm>
            <a:prstGeom prst="rect">
              <a:avLst/>
            </a:prstGeom>
            <a:solidFill>
              <a:srgbClr val="FFCC00">
                <a:alpha val="36862"/>
              </a:srgbClr>
            </a:solidFill>
            <a:ln w="12700">
              <a:solidFill>
                <a:srgbClr val="FF99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s-E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38200" y="5384800"/>
              <a:ext cx="1600200" cy="330200"/>
            </a:xfrm>
            <a:prstGeom prst="rect">
              <a:avLst/>
            </a:prstGeom>
            <a:solidFill>
              <a:srgbClr val="FFCC00">
                <a:alpha val="36862"/>
              </a:srgbClr>
            </a:solidFill>
            <a:ln w="12700">
              <a:solidFill>
                <a:srgbClr val="FF99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s-ES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300288" y="1136650"/>
              <a:ext cx="1425575" cy="311150"/>
            </a:xfrm>
            <a:prstGeom prst="rect">
              <a:avLst/>
            </a:prstGeom>
            <a:solidFill>
              <a:srgbClr val="99CC00">
                <a:alpha val="36862"/>
              </a:srgbClr>
            </a:solidFill>
            <a:ln w="12700">
              <a:solidFill>
                <a:srgbClr val="008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s-E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300288" y="2936875"/>
              <a:ext cx="2592387" cy="263525"/>
            </a:xfrm>
            <a:prstGeom prst="rect">
              <a:avLst/>
            </a:prstGeom>
            <a:solidFill>
              <a:srgbClr val="99CC00">
                <a:alpha val="36862"/>
              </a:srgbClr>
            </a:solidFill>
            <a:ln w="12700">
              <a:solidFill>
                <a:srgbClr val="008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s-E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286000" y="3810000"/>
              <a:ext cx="5257800" cy="304800"/>
            </a:xfrm>
            <a:prstGeom prst="rect">
              <a:avLst/>
            </a:prstGeom>
            <a:solidFill>
              <a:srgbClr val="99CC00">
                <a:alpha val="36862"/>
              </a:srgbClr>
            </a:solidFill>
            <a:ln w="12700">
              <a:solidFill>
                <a:srgbClr val="008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41034236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Every process within Windows is assigned 4GiB of Virtual Memory, split into </a:t>
            </a:r>
            <a:r>
              <a:rPr lang="en-US" dirty="0" smtClean="0"/>
              <a:t>halves</a:t>
            </a:r>
            <a:endParaRPr lang="en-US" dirty="0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425950" y="4275137"/>
            <a:ext cx="881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dirty="0"/>
              <a:t>4 GiB</a:t>
            </a:r>
          </a:p>
        </p:txBody>
      </p:sp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2424113" y="2979737"/>
            <a:ext cx="4884737" cy="503238"/>
            <a:chOff x="480" y="1525"/>
            <a:chExt cx="3077" cy="317"/>
          </a:xfrm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480" y="1525"/>
              <a:ext cx="768" cy="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sv-SE" dirty="0"/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248" y="1525"/>
              <a:ext cx="768" cy="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sv-SE" dirty="0"/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auto">
            <a:xfrm>
              <a:off x="2021" y="1525"/>
              <a:ext cx="768" cy="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sv-SE" dirty="0"/>
            </a:p>
          </p:txBody>
        </p:sp>
        <p:sp>
          <p:nvSpPr>
            <p:cNvPr id="24" name="Rectangle 8"/>
            <p:cNvSpPr>
              <a:spLocks noChangeArrowheads="1"/>
            </p:cNvSpPr>
            <p:nvPr/>
          </p:nvSpPr>
          <p:spPr bwMode="auto">
            <a:xfrm>
              <a:off x="2789" y="1525"/>
              <a:ext cx="768" cy="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sv-SE" dirty="0"/>
            </a:p>
          </p:txBody>
        </p:sp>
      </p:grpSp>
      <p:sp>
        <p:nvSpPr>
          <p:cNvPr id="25" name="AutoShape 9"/>
          <p:cNvSpPr>
            <a:spLocks/>
          </p:cNvSpPr>
          <p:nvPr/>
        </p:nvSpPr>
        <p:spPr bwMode="auto">
          <a:xfrm rot="16200000">
            <a:off x="4570413" y="1395412"/>
            <a:ext cx="577850" cy="4895850"/>
          </a:xfrm>
          <a:prstGeom prst="leftBrace">
            <a:avLst>
              <a:gd name="adj1" fmla="val 706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sv-SE" dirty="0"/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4425950" y="4275137"/>
            <a:ext cx="881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dirty="0">
                <a:solidFill>
                  <a:srgbClr val="FFFFFF"/>
                </a:solidFill>
              </a:rPr>
              <a:t>4 GiB</a:t>
            </a:r>
          </a:p>
        </p:txBody>
      </p:sp>
      <p:grpSp>
        <p:nvGrpSpPr>
          <p:cNvPr id="27" name="Group 19"/>
          <p:cNvGrpSpPr>
            <a:grpSpLocks/>
          </p:cNvGrpSpPr>
          <p:nvPr/>
        </p:nvGrpSpPr>
        <p:grpSpPr bwMode="auto">
          <a:xfrm>
            <a:off x="2395538" y="1763712"/>
            <a:ext cx="2447925" cy="1169988"/>
            <a:chOff x="1509" y="1806"/>
            <a:chExt cx="1542" cy="737"/>
          </a:xfrm>
        </p:grpSpPr>
        <p:sp>
          <p:nvSpPr>
            <p:cNvPr id="28" name="AutoShape 13"/>
            <p:cNvSpPr>
              <a:spLocks/>
            </p:cNvSpPr>
            <p:nvPr/>
          </p:nvSpPr>
          <p:spPr bwMode="auto">
            <a:xfrm rot="5400000" flipV="1">
              <a:off x="2098" y="1590"/>
              <a:ext cx="364" cy="1542"/>
            </a:xfrm>
            <a:prstGeom prst="leftBrace">
              <a:avLst>
                <a:gd name="adj1" fmla="val 3530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sv-SE" dirty="0"/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781" y="1806"/>
              <a:ext cx="9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dirty="0">
                  <a:solidFill>
                    <a:srgbClr val="FFFFFF"/>
                  </a:solidFill>
                </a:rPr>
                <a:t>Application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dirty="0">
                  <a:solidFill>
                    <a:srgbClr val="FFFFFF"/>
                  </a:solidFill>
                </a:rPr>
                <a:t>2 GiB</a:t>
              </a:r>
            </a:p>
          </p:txBody>
        </p:sp>
      </p:grpSp>
      <p:grpSp>
        <p:nvGrpSpPr>
          <p:cNvPr id="30" name="Group 20"/>
          <p:cNvGrpSpPr>
            <a:grpSpLocks/>
          </p:cNvGrpSpPr>
          <p:nvPr/>
        </p:nvGrpSpPr>
        <p:grpSpPr bwMode="auto">
          <a:xfrm>
            <a:off x="4860925" y="1733550"/>
            <a:ext cx="2447925" cy="1169987"/>
            <a:chOff x="3062" y="1787"/>
            <a:chExt cx="1542" cy="737"/>
          </a:xfrm>
        </p:grpSpPr>
        <p:sp>
          <p:nvSpPr>
            <p:cNvPr id="31" name="AutoShape 16"/>
            <p:cNvSpPr>
              <a:spLocks/>
            </p:cNvSpPr>
            <p:nvPr/>
          </p:nvSpPr>
          <p:spPr bwMode="auto">
            <a:xfrm rot="5400000" flipV="1">
              <a:off x="3651" y="1571"/>
              <a:ext cx="364" cy="1542"/>
            </a:xfrm>
            <a:prstGeom prst="leftBrace">
              <a:avLst>
                <a:gd name="adj1" fmla="val 3530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334" y="1787"/>
              <a:ext cx="9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de-DE" dirty="0">
                  <a:solidFill>
                    <a:srgbClr val="FFFFFF"/>
                  </a:solidFill>
                </a:rPr>
                <a:t>System</a:t>
              </a:r>
              <a:br>
                <a:rPr lang="de-DE" dirty="0">
                  <a:solidFill>
                    <a:srgbClr val="FFFFFF"/>
                  </a:solidFill>
                </a:rPr>
              </a:br>
              <a:r>
                <a:rPr lang="de-DE" dirty="0">
                  <a:solidFill>
                    <a:srgbClr val="FFFFFF"/>
                  </a:solidFill>
                </a:rPr>
                <a:t>2 GiB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8484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Physical memory </a:t>
            </a:r>
            <a:r>
              <a:rPr lang="en-US" dirty="0"/>
              <a:t>is divided into so called “pages” and allocated virtual memory is mapped onto physical memory page by </a:t>
            </a:r>
            <a:r>
              <a:rPr lang="en-US" dirty="0" smtClean="0"/>
              <a:t>page</a:t>
            </a:r>
          </a:p>
          <a:p>
            <a:r>
              <a:rPr lang="en-US" dirty="0"/>
              <a:t>The same page of physical memory can appear at different locations within the same address space or in different address spaces</a:t>
            </a:r>
          </a:p>
          <a:p>
            <a:r>
              <a:rPr lang="en-US" dirty="0"/>
              <a:t>Data can be moved from physical memory into a page file to clear some space</a:t>
            </a:r>
          </a:p>
          <a:p>
            <a:r>
              <a:rPr lang="en-US" dirty="0"/>
              <a:t>Memory does not get over written when it is marked as free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9574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latin typeface="Arial" charset="0"/>
                <a:cs typeface="DejaVu LGC Sans" charset="0"/>
              </a:rPr>
              <a:t>How to best react to incidents while collecting volatile and non-volatile evidence</a:t>
            </a:r>
          </a:p>
          <a:p>
            <a:r>
              <a:rPr lang="en-GB" dirty="0">
                <a:latin typeface="Arial" charset="0"/>
                <a:cs typeface="DejaVu LGC Sans" charset="0"/>
              </a:rPr>
              <a:t>How to set up a forensic </a:t>
            </a:r>
            <a:r>
              <a:rPr lang="en-GB" dirty="0" smtClean="0">
                <a:latin typeface="Arial" charset="0"/>
                <a:cs typeface="DejaVu LGC Sans" charset="0"/>
              </a:rPr>
              <a:t>laboratory with state-of-the-art tools</a:t>
            </a:r>
            <a:endParaRPr lang="en-GB" dirty="0">
              <a:latin typeface="Arial" charset="0"/>
              <a:cs typeface="DejaVu LGC Sans" charset="0"/>
            </a:endParaRPr>
          </a:p>
          <a:p>
            <a:r>
              <a:rPr lang="en-GB" dirty="0">
                <a:latin typeface="Arial" charset="0"/>
                <a:cs typeface="DejaVu LGC Sans" charset="0"/>
              </a:rPr>
              <a:t>How to investigate security breaches and </a:t>
            </a:r>
            <a:r>
              <a:rPr lang="en-GB" dirty="0" smtClean="0">
                <a:latin typeface="Arial" charset="0"/>
                <a:cs typeface="DejaVu LGC Sans" charset="0"/>
              </a:rPr>
              <a:t>analyse </a:t>
            </a:r>
            <a:r>
              <a:rPr lang="en-GB" dirty="0">
                <a:latin typeface="Arial" charset="0"/>
                <a:cs typeface="DejaVu LGC Sans" charset="0"/>
              </a:rPr>
              <a:t>data without modifying it</a:t>
            </a:r>
          </a:p>
          <a:p>
            <a:r>
              <a:rPr lang="en-GB" dirty="0">
                <a:latin typeface="Arial" charset="0"/>
                <a:cs typeface="DejaVu LGC Sans" charset="0"/>
              </a:rPr>
              <a:t>How to create event timelines, recover data from unallocated space, extract evidence from the registry and how to parse windows event logs</a:t>
            </a:r>
          </a:p>
          <a:p>
            <a:r>
              <a:rPr lang="en-US" dirty="0">
                <a:latin typeface="Arial" charset="0"/>
                <a:cs typeface="DejaVu LGC Sans" charset="0"/>
              </a:rPr>
              <a:t>How to analyze physical memory and extract artifacts from it</a:t>
            </a:r>
          </a:p>
          <a:p>
            <a:endParaRPr lang="en-GB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9651881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MEMORY DUMPS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dirty="0"/>
              <a:t>Different methods to enumerate information</a:t>
            </a:r>
          </a:p>
          <a:p>
            <a:pPr lvl="1">
              <a:lnSpc>
                <a:spcPts val="2600"/>
              </a:lnSpc>
            </a:pPr>
            <a:r>
              <a:rPr lang="en-US" dirty="0"/>
              <a:t>Look for a printable string</a:t>
            </a:r>
          </a:p>
          <a:p>
            <a:pPr lvl="1">
              <a:lnSpc>
                <a:spcPts val="2600"/>
              </a:lnSpc>
            </a:pPr>
            <a:r>
              <a:rPr lang="en-US" dirty="0"/>
              <a:t>Reconstruct internal data structures</a:t>
            </a:r>
          </a:p>
          <a:p>
            <a:pPr lvl="1">
              <a:lnSpc>
                <a:spcPts val="2600"/>
              </a:lnSpc>
            </a:pPr>
            <a:r>
              <a:rPr lang="en-US" dirty="0"/>
              <a:t>Search for static signatures of kernel data </a:t>
            </a:r>
            <a:r>
              <a:rPr lang="en-US" dirty="0" smtClean="0"/>
              <a:t>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7452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 – ‘old </a:t>
            </a:r>
            <a:r>
              <a:rPr lang="en-US" dirty="0" err="1" smtClean="0"/>
              <a:t>skool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dirty="0" err="1" smtClean="0"/>
              <a:t>Sysinternals</a:t>
            </a:r>
            <a:r>
              <a:rPr lang="en-US" dirty="0" smtClean="0"/>
              <a:t>’ </a:t>
            </a:r>
            <a:r>
              <a:rPr lang="en-US" dirty="0"/>
              <a:t>strings - defaults to Unicode and ASCII, minimum length 3 characters</a:t>
            </a:r>
          </a:p>
          <a:p>
            <a:pPr lvl="1">
              <a:lnSpc>
                <a:spcPts val="2600"/>
              </a:lnSpc>
            </a:pPr>
            <a:r>
              <a:rPr lang="en-US" dirty="0"/>
              <a:t>No context, difficult to interpret</a:t>
            </a:r>
          </a:p>
          <a:p>
            <a:pPr lvl="2">
              <a:lnSpc>
                <a:spcPts val="2600"/>
              </a:lnSpc>
            </a:pPr>
            <a:r>
              <a:rPr lang="en-US" dirty="0"/>
              <a:t>What string is associated with which program, etc.</a:t>
            </a:r>
          </a:p>
          <a:p>
            <a:pPr lvl="1">
              <a:lnSpc>
                <a:spcPts val="2600"/>
              </a:lnSpc>
            </a:pPr>
            <a:r>
              <a:rPr lang="en-US" dirty="0"/>
              <a:t>A lot of interesting information is not in a printable format</a:t>
            </a:r>
          </a:p>
          <a:p>
            <a:pPr lvl="2">
              <a:lnSpc>
                <a:spcPts val="2600"/>
              </a:lnSpc>
            </a:pPr>
            <a:r>
              <a:rPr lang="en-US" dirty="0"/>
              <a:t>Timestamps (FILETIME, uint32)</a:t>
            </a:r>
          </a:p>
          <a:p>
            <a:pPr lvl="2">
              <a:lnSpc>
                <a:spcPts val="2600"/>
              </a:lnSpc>
            </a:pPr>
            <a:r>
              <a:rPr lang="en-US" dirty="0"/>
              <a:t>IP Addresses</a:t>
            </a:r>
          </a:p>
        </p:txBody>
      </p:sp>
    </p:spTree>
    <p:extLst>
      <p:ext uri="{BB962C8B-B14F-4D97-AF65-F5344CB8AC3E}">
        <p14:creationId xmlns:p14="http://schemas.microsoft.com/office/powerpoint/2010/main" val="204546559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Volatility &amp; </a:t>
            </a:r>
            <a:r>
              <a:rPr lang="en-US" dirty="0" err="1" smtClean="0"/>
              <a:t>yara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9613" y="971550"/>
            <a:ext cx="3916187" cy="3733800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sz="1200" dirty="0" smtClean="0"/>
              <a:t>Volatility</a:t>
            </a:r>
          </a:p>
          <a:p>
            <a:pPr lvl="1">
              <a:lnSpc>
                <a:spcPts val="2600"/>
              </a:lnSpc>
            </a:pPr>
            <a:r>
              <a:rPr lang="en-US" sz="1200" dirty="0" smtClean="0"/>
              <a:t>Advanced memory forensics framework</a:t>
            </a:r>
          </a:p>
          <a:p>
            <a:pPr lvl="1">
              <a:lnSpc>
                <a:spcPts val="2600"/>
              </a:lnSpc>
            </a:pPr>
            <a:r>
              <a:rPr lang="en-US" sz="1200" dirty="0" smtClean="0"/>
              <a:t>Python</a:t>
            </a:r>
          </a:p>
          <a:p>
            <a:pPr lvl="1">
              <a:lnSpc>
                <a:spcPts val="2600"/>
              </a:lnSpc>
            </a:pPr>
            <a:r>
              <a:rPr lang="en-US" sz="1200" dirty="0" smtClean="0"/>
              <a:t>Write &amp; create your own plugins</a:t>
            </a:r>
          </a:p>
          <a:p>
            <a:pPr lvl="1">
              <a:lnSpc>
                <a:spcPts val="2600"/>
              </a:lnSpc>
            </a:pPr>
            <a:r>
              <a:rPr lang="en-US" sz="1200" dirty="0" smtClean="0"/>
              <a:t>Lot of useful plugins for malware detection</a:t>
            </a:r>
          </a:p>
          <a:p>
            <a:pPr lvl="1">
              <a:lnSpc>
                <a:spcPts val="2600"/>
              </a:lnSpc>
            </a:pPr>
            <a:r>
              <a:rPr lang="en-US" sz="1200" dirty="0" smtClean="0"/>
              <a:t>Awesome (!!) free tool </a:t>
            </a:r>
          </a:p>
          <a:p>
            <a:pPr>
              <a:lnSpc>
                <a:spcPts val="2600"/>
              </a:lnSpc>
            </a:pPr>
            <a:r>
              <a:rPr lang="en-US" sz="1200" dirty="0" err="1" smtClean="0"/>
              <a:t>Yara</a:t>
            </a:r>
            <a:endParaRPr lang="en-US" sz="1200" dirty="0" smtClean="0"/>
          </a:p>
          <a:p>
            <a:pPr lvl="1">
              <a:lnSpc>
                <a:spcPts val="2600"/>
              </a:lnSpc>
            </a:pPr>
            <a:r>
              <a:rPr lang="en-US" sz="1200" dirty="0" smtClean="0"/>
              <a:t>Malware plugins for Volatility</a:t>
            </a:r>
          </a:p>
          <a:p>
            <a:pPr lvl="1">
              <a:lnSpc>
                <a:spcPts val="2600"/>
              </a:lnSpc>
            </a:pPr>
            <a:r>
              <a:rPr lang="en-US" sz="1200" dirty="0" smtClean="0"/>
              <a:t>Easy to write custom extensions</a:t>
            </a:r>
            <a:endParaRPr lang="en-US" sz="1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48200" y="971550"/>
            <a:ext cx="391618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2600"/>
              </a:lnSpc>
            </a:pPr>
            <a:r>
              <a:rPr lang="en-US" sz="1200" dirty="0" smtClean="0">
                <a:solidFill>
                  <a:srgbClr val="FFFFFF"/>
                </a:solidFill>
              </a:rPr>
              <a:t>Volatility </a:t>
            </a:r>
            <a:r>
              <a:rPr lang="en-US" sz="1200" dirty="0">
                <a:solidFill>
                  <a:srgbClr val="FFFFFF"/>
                </a:solidFill>
              </a:rPr>
              <a:t>– plugin examples</a:t>
            </a:r>
          </a:p>
          <a:p>
            <a:pPr lvl="1">
              <a:lnSpc>
                <a:spcPts val="2600"/>
              </a:lnSpc>
            </a:pPr>
            <a:r>
              <a:rPr lang="en-US" sz="1200" dirty="0" err="1">
                <a:solidFill>
                  <a:srgbClr val="FFFFFF"/>
                </a:solidFill>
              </a:rPr>
              <a:t>Malfind</a:t>
            </a:r>
            <a:r>
              <a:rPr lang="en-US" sz="1200" dirty="0">
                <a:solidFill>
                  <a:srgbClr val="FFFFFF"/>
                </a:solidFill>
              </a:rPr>
              <a:t>: detects hidden and injected code</a:t>
            </a:r>
          </a:p>
          <a:p>
            <a:pPr lvl="1">
              <a:lnSpc>
                <a:spcPts val="2600"/>
              </a:lnSpc>
            </a:pPr>
            <a:r>
              <a:rPr lang="en-US" sz="1200" dirty="0" err="1">
                <a:solidFill>
                  <a:srgbClr val="FFFFFF"/>
                </a:solidFill>
              </a:rPr>
              <a:t>Csrpslist</a:t>
            </a:r>
            <a:r>
              <a:rPr lang="en-US" sz="1200" dirty="0">
                <a:solidFill>
                  <a:srgbClr val="FFFFFF"/>
                </a:solidFill>
              </a:rPr>
              <a:t>: detects hidden processes with </a:t>
            </a:r>
            <a:r>
              <a:rPr lang="en-US" sz="1200" dirty="0" err="1">
                <a:solidFill>
                  <a:srgbClr val="FFFFFF"/>
                </a:solidFill>
              </a:rPr>
              <a:t>crss.exe</a:t>
            </a:r>
            <a:r>
              <a:rPr lang="en-US" sz="1200" dirty="0">
                <a:solidFill>
                  <a:srgbClr val="FFFFFF"/>
                </a:solidFill>
              </a:rPr>
              <a:t> handles &amp; </a:t>
            </a:r>
            <a:r>
              <a:rPr lang="en-US" sz="1200" dirty="0" err="1">
                <a:solidFill>
                  <a:srgbClr val="FFFFFF"/>
                </a:solidFill>
              </a:rPr>
              <a:t>CsrRoot</a:t>
            </a:r>
            <a:r>
              <a:rPr lang="en-US" sz="1200" dirty="0">
                <a:solidFill>
                  <a:srgbClr val="FFFFFF"/>
                </a:solidFill>
              </a:rPr>
              <a:t>-Process links</a:t>
            </a:r>
          </a:p>
          <a:p>
            <a:pPr lvl="1">
              <a:lnSpc>
                <a:spcPts val="2600"/>
              </a:lnSpc>
            </a:pPr>
            <a:r>
              <a:rPr lang="en-US" sz="1200" dirty="0">
                <a:solidFill>
                  <a:srgbClr val="FFFFFF"/>
                </a:solidFill>
              </a:rPr>
              <a:t>Orphan threads: detects hidden kernel threads</a:t>
            </a:r>
          </a:p>
          <a:p>
            <a:pPr lvl="1">
              <a:lnSpc>
                <a:spcPts val="2600"/>
              </a:lnSpc>
            </a:pPr>
            <a:r>
              <a:rPr lang="en-US" sz="1200" dirty="0" err="1">
                <a:solidFill>
                  <a:srgbClr val="FFFFFF"/>
                </a:solidFill>
              </a:rPr>
              <a:t>PSList</a:t>
            </a:r>
            <a:r>
              <a:rPr lang="en-US" sz="1200" dirty="0">
                <a:solidFill>
                  <a:srgbClr val="FFFFFF"/>
                </a:solidFill>
              </a:rPr>
              <a:t>: shows processes based on linked lists</a:t>
            </a:r>
          </a:p>
          <a:p>
            <a:pPr lvl="1">
              <a:lnSpc>
                <a:spcPts val="2600"/>
              </a:lnSpc>
            </a:pPr>
            <a:r>
              <a:rPr lang="en-US" sz="1200" dirty="0" err="1">
                <a:solidFill>
                  <a:srgbClr val="FFFFFF"/>
                </a:solidFill>
              </a:rPr>
              <a:t>PSScan</a:t>
            </a:r>
            <a:r>
              <a:rPr lang="en-US" sz="1200" dirty="0">
                <a:solidFill>
                  <a:srgbClr val="FFFFFF"/>
                </a:solidFill>
              </a:rPr>
              <a:t>: shows processes based on the headers found in the “memory pool”</a:t>
            </a:r>
          </a:p>
        </p:txBody>
      </p:sp>
    </p:spTree>
    <p:extLst>
      <p:ext uri="{BB962C8B-B14F-4D97-AF65-F5344CB8AC3E}">
        <p14:creationId xmlns:p14="http://schemas.microsoft.com/office/powerpoint/2010/main" val="204546559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VOLATILITY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Malware related Volatility plugins: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malfind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svcscan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ldrmodules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impscan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apihooks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idt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gdt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orphanthreads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/>
              <a:t>callbacks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driverirp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psxview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ssdt_ex</a:t>
            </a:r>
            <a:r>
              <a:rPr lang="en-US" dirty="0"/>
              <a:t> </a:t>
            </a:r>
          </a:p>
          <a:p>
            <a:pPr lvl="1">
              <a:spcBef>
                <a:spcPct val="0"/>
              </a:spcBef>
            </a:pPr>
            <a:r>
              <a:rPr lang="en-US" dirty="0" err="1"/>
              <a:t>ssdt_by_threads</a:t>
            </a:r>
            <a:r>
              <a:rPr lang="en-US" dirty="0"/>
              <a:t> </a:t>
            </a:r>
            <a:r>
              <a:rPr lang="en-US" sz="16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4546559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2</a:t>
            </a:r>
            <a:r>
              <a:rPr lang="en-US" dirty="0" smtClean="0"/>
              <a:t>: MEMORY ANALYSIS WITH VOLATILITY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Analyzing a sample memory dump with 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4264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analysis with volatility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Walk through the exercise…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volatilityfoundation</a:t>
            </a:r>
            <a:r>
              <a:rPr lang="en-US" dirty="0"/>
              <a:t>/volatility/wiki/Memory-Samples</a:t>
            </a:r>
          </a:p>
          <a:p>
            <a:r>
              <a:rPr lang="en-US" dirty="0">
                <a:hlinkClick r:id="rId2"/>
              </a:rPr>
              <a:t>https://code.google.com/p/volatility/wiki/</a:t>
            </a:r>
            <a:r>
              <a:rPr lang="en-US" dirty="0" smtClean="0">
                <a:hlinkClick r:id="rId2"/>
              </a:rPr>
              <a:t>CommandReference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http://www.dfrws.org/2007/proceedings/p62-dolan-</a:t>
            </a:r>
            <a:r>
              <a:rPr lang="en-US" dirty="0" smtClean="0">
                <a:hlinkClick r:id="rId3"/>
              </a:rPr>
              <a:t>gavitt.pdf</a:t>
            </a:r>
            <a:r>
              <a:rPr lang="en-US" dirty="0" smtClean="0"/>
              <a:t> - </a:t>
            </a:r>
            <a:r>
              <a:rPr lang="en-US" dirty="0" err="1" smtClean="0"/>
              <a:t>vadtree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2800350"/>
            <a:ext cx="1458553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800350"/>
            <a:ext cx="1371600" cy="1812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800350"/>
            <a:ext cx="1427698" cy="1790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800350"/>
            <a:ext cx="1386262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2800350"/>
            <a:ext cx="1370365" cy="18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1378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forensic challenge</a:t>
            </a:r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95350"/>
            <a:ext cx="7770813" cy="369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94443" y="983986"/>
            <a:ext cx="7417694" cy="3856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marL="187325" indent="-187325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  <a:cs typeface="DejaVu LGC Sans" charset="0"/>
              </a:defRPr>
            </a:lvl1pPr>
            <a:lvl2pPr marL="37931725" indent="-37474525"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2pPr>
            <a:lvl3pPr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3pPr>
            <a:lvl4pPr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4pPr>
            <a:lvl5pPr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5pPr>
            <a:lvl6pPr marL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6pPr>
            <a:lvl7pPr marL="9144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7pPr>
            <a:lvl8pPr marL="1371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8pPr>
            <a:lvl9pPr marL="18288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charset="0"/>
                <a:ea typeface="DejaVu LGC Sans" charset="0"/>
                <a:cs typeface="DejaVu LGC Sans" charset="0"/>
              </a:defRPr>
            </a:lvl9pPr>
          </a:lstStyle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n-GB" sz="2000" i="1" dirty="0"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n-GB" sz="2000" i="1" dirty="0"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n-GB" sz="2000" i="1" dirty="0"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n-GB" sz="2000" i="1" dirty="0"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None/>
            </a:pPr>
            <a:r>
              <a:rPr lang="en-GB" sz="2000" i="1" dirty="0" smtClean="0">
                <a:latin typeface="Arial" charset="0"/>
                <a:cs typeface="ＭＳ Ｐゴシック" charset="0"/>
              </a:rPr>
              <a:t>	He </a:t>
            </a:r>
            <a:r>
              <a:rPr lang="en-GB" sz="2000" i="1" dirty="0">
                <a:latin typeface="Arial" charset="0"/>
                <a:cs typeface="ＭＳ Ｐゴシック" charset="0"/>
              </a:rPr>
              <a:t>knew something was wrong when he figured out there was an additional user account on the Web-based </a:t>
            </a:r>
            <a:r>
              <a:rPr lang="en-GB" sz="2000" i="1" dirty="0" smtClean="0">
                <a:latin typeface="Arial" charset="0"/>
                <a:cs typeface="ＭＳ Ｐゴシック" charset="0"/>
              </a:rPr>
              <a:t>Application he </a:t>
            </a:r>
            <a:r>
              <a:rPr lang="en-GB" sz="2000" i="1" dirty="0">
                <a:latin typeface="Arial" charset="0"/>
                <a:cs typeface="ＭＳ Ｐゴシック" charset="0"/>
              </a:rPr>
              <a:t>administered. </a:t>
            </a: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None/>
            </a:pPr>
            <a:r>
              <a:rPr lang="en-GB" sz="2000" i="1" dirty="0">
                <a:latin typeface="Arial" charset="0"/>
                <a:cs typeface="ＭＳ Ｐゴシック" charset="0"/>
              </a:rPr>
              <a:t>	He kept the system updated and patched, but he suspects that the system has been hacked</a:t>
            </a:r>
            <a:r>
              <a:rPr lang="en-US" sz="2000" i="1" dirty="0">
                <a:latin typeface="Arial" charset="0"/>
                <a:cs typeface="ＭＳ Ｐゴシック" charset="0"/>
              </a:rPr>
              <a:t>…</a:t>
            </a: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None/>
            </a:pPr>
            <a:endParaRPr lang="en-US" sz="2000" i="1" dirty="0">
              <a:solidFill>
                <a:schemeClr val="tx1"/>
              </a:solidFill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None/>
            </a:pPr>
            <a:endParaRPr lang="en-US" sz="2000" dirty="0">
              <a:solidFill>
                <a:schemeClr val="tx1"/>
              </a:solidFill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n-US" sz="2000" dirty="0">
              <a:solidFill>
                <a:schemeClr val="tx1"/>
              </a:solidFill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n-US" sz="2000" dirty="0">
              <a:solidFill>
                <a:schemeClr val="tx1"/>
              </a:solidFill>
              <a:latin typeface="Arial" charset="0"/>
              <a:cs typeface="ＭＳ Ｐゴシック" charset="0"/>
            </a:endParaRPr>
          </a:p>
          <a:p>
            <a:pPr defTabSz="914400" eaLnBrk="1" hangingPunct="1">
              <a:lnSpc>
                <a:spcPts val="2400"/>
              </a:lnSpc>
              <a:spcBef>
                <a:spcPts val="1200"/>
              </a:spcBef>
              <a:buClr>
                <a:schemeClr val="hlink"/>
              </a:buClr>
              <a:buSzPct val="115000"/>
              <a:buFont typeface="Symbol" charset="0"/>
              <a:buChar char="·"/>
            </a:pPr>
            <a:endParaRPr lang="es-ES" sz="2000" dirty="0">
              <a:solidFill>
                <a:schemeClr val="tx1"/>
              </a:solidFill>
              <a:latin typeface="Arial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23987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Incident response &amp;             forensic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190750"/>
            <a:ext cx="6700108" cy="394222"/>
          </a:xfrm>
        </p:spPr>
        <p:txBody>
          <a:bodyPr/>
          <a:lstStyle/>
          <a:p>
            <a:r>
              <a:rPr lang="en-US" dirty="0" smtClean="0"/>
              <a:t>General principles and real case 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299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case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Fraud</a:t>
            </a:r>
          </a:p>
          <a:p>
            <a:r>
              <a:rPr lang="en-US" dirty="0" smtClean="0"/>
              <a:t>Intellectual Property Theft</a:t>
            </a:r>
          </a:p>
          <a:p>
            <a:r>
              <a:rPr lang="en-US" dirty="0" smtClean="0"/>
              <a:t>Hacker Intrusions / Data Breaches</a:t>
            </a:r>
          </a:p>
          <a:p>
            <a:r>
              <a:rPr lang="en-US" dirty="0" smtClean="0"/>
              <a:t>Inappropriate Use of Internet</a:t>
            </a:r>
          </a:p>
          <a:p>
            <a:r>
              <a:rPr lang="en-US" dirty="0" smtClean="0"/>
              <a:t>Child Exploitation</a:t>
            </a:r>
          </a:p>
          <a:p>
            <a:r>
              <a:rPr lang="en-US" dirty="0" err="1" smtClean="0"/>
              <a:t>eDiscovery</a:t>
            </a:r>
            <a:r>
              <a:rPr lang="en-US" dirty="0" smtClean="0"/>
              <a:t> supporting:</a:t>
            </a:r>
          </a:p>
          <a:p>
            <a:pPr lvl="1"/>
            <a:r>
              <a:rPr lang="en-US" dirty="0" smtClean="0"/>
              <a:t>Civil Litigation</a:t>
            </a:r>
          </a:p>
          <a:p>
            <a:pPr lvl="1"/>
            <a:r>
              <a:rPr lang="en-US" dirty="0" smtClean="0"/>
              <a:t>Criminal Litigation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805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Forensics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40249" y="971550"/>
            <a:ext cx="4070351" cy="3733800"/>
          </a:xfrm>
        </p:spPr>
        <p:txBody>
          <a:bodyPr/>
          <a:lstStyle/>
          <a:p>
            <a:r>
              <a:rPr lang="en-US" dirty="0">
                <a:latin typeface="Franklin Gothic Book"/>
                <a:cs typeface="Franklin Gothic Book"/>
              </a:rPr>
              <a:t>“Forensic Computing is the process of identifying, preserving, analyzing and presenting digital evidence in a manner that is legally acceptable” (Rodney </a:t>
            </a:r>
            <a:r>
              <a:rPr lang="en-US" dirty="0" err="1">
                <a:latin typeface="Franklin Gothic Book"/>
                <a:cs typeface="Franklin Gothic Book"/>
              </a:rPr>
              <a:t>McKemmish</a:t>
            </a:r>
            <a:r>
              <a:rPr lang="en-US" dirty="0">
                <a:latin typeface="Franklin Gothic Book"/>
                <a:cs typeface="Franklin Gothic Book"/>
              </a:rPr>
              <a:t> 1999)</a:t>
            </a:r>
          </a:p>
          <a:p>
            <a:r>
              <a:rPr lang="en-US" dirty="0">
                <a:latin typeface="Franklin Gothic Book"/>
                <a:cs typeface="Franklin Gothic Book"/>
              </a:rPr>
              <a:t>In simple words, it is the process of unearthing data of probative value from information systems</a:t>
            </a:r>
          </a:p>
          <a:p>
            <a:r>
              <a:rPr lang="en-US" dirty="0">
                <a:latin typeface="Franklin Gothic Book"/>
                <a:cs typeface="Franklin Gothic Book"/>
              </a:rPr>
              <a:t>Can be broadly classified into three categories:</a:t>
            </a:r>
          </a:p>
          <a:p>
            <a:pPr lvl="1"/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Live forensics</a:t>
            </a:r>
          </a:p>
          <a:p>
            <a:pPr lvl="1"/>
            <a:r>
              <a:rPr lang="en-US" dirty="0" smtClean="0">
                <a:latin typeface="Franklin Gothic Book"/>
                <a:ea typeface="DejaVu LGC Sans" charset="0"/>
                <a:cs typeface="Franklin Gothic Book"/>
              </a:rPr>
              <a:t>Post-mortem based forensics (memory/disk)</a:t>
            </a:r>
            <a:endParaRPr lang="en-US" dirty="0">
              <a:latin typeface="Franklin Gothic Book"/>
              <a:ea typeface="DejaVu LGC Sans" charset="0"/>
              <a:cs typeface="Franklin Gothic Book"/>
            </a:endParaRPr>
          </a:p>
          <a:p>
            <a:pPr lvl="1"/>
            <a:r>
              <a:rPr lang="en-US" dirty="0">
                <a:latin typeface="Franklin Gothic Book"/>
                <a:ea typeface="DejaVu LGC Sans" charset="0"/>
                <a:cs typeface="Franklin Gothic Book"/>
              </a:rPr>
              <a:t>Network based forensics</a:t>
            </a:r>
          </a:p>
          <a:p>
            <a:endParaRPr lang="en-US" sz="14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6543993"/>
              </p:ext>
            </p:extLst>
          </p:nvPr>
        </p:nvGraphicFramePr>
        <p:xfrm>
          <a:off x="609600" y="1352550"/>
          <a:ext cx="3733800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76590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Forensics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81000" y="1123950"/>
            <a:ext cx="4070351" cy="3733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b="1" dirty="0" err="1" smtClean="0">
                <a:latin typeface="Franklin Gothic Book"/>
                <a:cs typeface="Franklin Gothic Book"/>
              </a:rPr>
              <a:t>It</a:t>
            </a:r>
            <a:r>
              <a:rPr lang="es-ES" b="1" dirty="0" smtClean="0">
                <a:latin typeface="Franklin Gothic Book"/>
                <a:cs typeface="Franklin Gothic Book"/>
              </a:rPr>
              <a:t> </a:t>
            </a:r>
            <a:r>
              <a:rPr lang="es-ES" b="1" dirty="0" err="1">
                <a:latin typeface="Franklin Gothic Book"/>
                <a:cs typeface="Franklin Gothic Book"/>
              </a:rPr>
              <a:t>includes</a:t>
            </a:r>
            <a:r>
              <a:rPr lang="es-ES" b="1" dirty="0">
                <a:latin typeface="Franklin Gothic Book"/>
                <a:cs typeface="Franklin Gothic Book"/>
              </a:rPr>
              <a:t> </a:t>
            </a:r>
            <a:r>
              <a:rPr lang="es-ES" b="1" dirty="0" err="1">
                <a:latin typeface="Franklin Gothic Book"/>
                <a:cs typeface="Franklin Gothic Book"/>
              </a:rPr>
              <a:t>the</a:t>
            </a:r>
            <a:r>
              <a:rPr lang="es-ES" b="1" dirty="0">
                <a:latin typeface="Franklin Gothic Book"/>
                <a:cs typeface="Franklin Gothic Book"/>
              </a:rPr>
              <a:t> </a:t>
            </a:r>
            <a:r>
              <a:rPr lang="es-ES" b="1" dirty="0" err="1">
                <a:latin typeface="Franklin Gothic Book"/>
                <a:cs typeface="Franklin Gothic Book"/>
              </a:rPr>
              <a:t>following</a:t>
            </a:r>
            <a:r>
              <a:rPr lang="es-ES" b="1" dirty="0">
                <a:latin typeface="Franklin Gothic Book"/>
                <a:cs typeface="Franklin Gothic Book"/>
              </a:rPr>
              <a:t> </a:t>
            </a:r>
            <a:r>
              <a:rPr lang="es-ES" b="1" dirty="0" err="1">
                <a:latin typeface="Franklin Gothic Book"/>
                <a:cs typeface="Franklin Gothic Book"/>
              </a:rPr>
              <a:t>aspects</a:t>
            </a:r>
            <a:r>
              <a:rPr lang="es-ES" b="1" dirty="0">
                <a:latin typeface="Franklin Gothic Book"/>
                <a:cs typeface="Franklin Gothic Book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identify</a:t>
            </a:r>
            <a:r>
              <a:rPr lang="es-ES" sz="1600" dirty="0">
                <a:latin typeface="Franklin Gothic Book"/>
                <a:ea typeface="DejaVu LGC Sans" charset="0"/>
                <a:cs typeface="Franklin Gothic Book"/>
              </a:rPr>
              <a:t> </a:t>
            </a: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evidence</a:t>
            </a:r>
            <a:endParaRPr lang="es-ES" sz="1600" dirty="0">
              <a:latin typeface="Franklin Gothic Book"/>
              <a:ea typeface="DejaVu LGC Sans" charset="0"/>
              <a:cs typeface="Franklin Gothic Book"/>
            </a:endParaRPr>
          </a:p>
          <a:p>
            <a:pPr lvl="1">
              <a:lnSpc>
                <a:spcPct val="100000"/>
              </a:lnSpc>
            </a:pPr>
            <a:r>
              <a:rPr lang="es-ES" sz="1600" dirty="0">
                <a:latin typeface="Franklin Gothic Book"/>
                <a:ea typeface="DejaVu LGC Sans" charset="0"/>
                <a:cs typeface="Franklin Gothic Book"/>
              </a:rPr>
              <a:t>preserve </a:t>
            </a: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evidence</a:t>
            </a:r>
            <a:endParaRPr lang="es-ES" sz="1600" dirty="0">
              <a:latin typeface="Franklin Gothic Book"/>
              <a:ea typeface="DejaVu LGC Sans" charset="0"/>
              <a:cs typeface="Franklin Gothic Book"/>
            </a:endParaRPr>
          </a:p>
          <a:p>
            <a:pPr lvl="1">
              <a:lnSpc>
                <a:spcPct val="100000"/>
              </a:lnSpc>
            </a:pP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analyze</a:t>
            </a:r>
            <a:r>
              <a:rPr lang="es-ES" sz="1600" dirty="0">
                <a:latin typeface="Franklin Gothic Book"/>
                <a:ea typeface="DejaVu LGC Sans" charset="0"/>
                <a:cs typeface="Franklin Gothic Book"/>
              </a:rPr>
              <a:t> </a:t>
            </a: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evidence</a:t>
            </a:r>
            <a:endParaRPr lang="es-ES" sz="1600" dirty="0">
              <a:latin typeface="Franklin Gothic Book"/>
              <a:ea typeface="DejaVu LGC Sans" charset="0"/>
              <a:cs typeface="Franklin Gothic Book"/>
            </a:endParaRPr>
          </a:p>
          <a:p>
            <a:pPr lvl="1">
              <a:lnSpc>
                <a:spcPct val="100000"/>
              </a:lnSpc>
            </a:pP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present</a:t>
            </a:r>
            <a:r>
              <a:rPr lang="es-ES" sz="1600" dirty="0">
                <a:latin typeface="Franklin Gothic Book"/>
                <a:ea typeface="DejaVu LGC Sans" charset="0"/>
                <a:cs typeface="Franklin Gothic Book"/>
              </a:rPr>
              <a:t> </a:t>
            </a:r>
            <a:r>
              <a:rPr lang="es-ES" sz="1600" dirty="0" err="1">
                <a:latin typeface="Franklin Gothic Book"/>
                <a:ea typeface="DejaVu LGC Sans" charset="0"/>
                <a:cs typeface="Franklin Gothic Book"/>
              </a:rPr>
              <a:t>results</a:t>
            </a:r>
            <a:endParaRPr lang="es-ES" sz="1600" dirty="0">
              <a:latin typeface="Franklin Gothic Book"/>
              <a:ea typeface="DejaVu LGC Sans" charset="0"/>
              <a:cs typeface="Franklin Gothic Book"/>
            </a:endParaRPr>
          </a:p>
          <a:p>
            <a:pPr lvl="1">
              <a:lnSpc>
                <a:spcPct val="100000"/>
              </a:lnSpc>
            </a:pPr>
            <a:endParaRPr lang="es-ES" sz="1600" dirty="0">
              <a:latin typeface="Franklin Gothic Book"/>
              <a:ea typeface="DejaVu LGC Sans" charset="0"/>
              <a:cs typeface="Franklin Gothic Book"/>
            </a:endParaRPr>
          </a:p>
          <a:p>
            <a:pPr>
              <a:lnSpc>
                <a:spcPct val="100000"/>
              </a:lnSpc>
            </a:pPr>
            <a:r>
              <a:rPr lang="es-ES" dirty="0" err="1">
                <a:latin typeface="Franklin Gothic Book"/>
                <a:cs typeface="Franklin Gothic Book"/>
              </a:rPr>
              <a:t>This</a:t>
            </a:r>
            <a:r>
              <a:rPr lang="es-ES" dirty="0">
                <a:latin typeface="Franklin Gothic Book"/>
                <a:cs typeface="Franklin Gothic Book"/>
              </a:rPr>
              <a:t> has </a:t>
            </a:r>
            <a:r>
              <a:rPr lang="es-ES" dirty="0" err="1">
                <a:latin typeface="Franklin Gothic Book"/>
                <a:cs typeface="Franklin Gothic Book"/>
              </a:rPr>
              <a:t>to</a:t>
            </a:r>
            <a:r>
              <a:rPr lang="es-ES" dirty="0">
                <a:latin typeface="Franklin Gothic Book"/>
                <a:cs typeface="Franklin Gothic Book"/>
              </a:rPr>
              <a:t> be done </a:t>
            </a:r>
            <a:r>
              <a:rPr lang="es-ES" dirty="0" err="1">
                <a:latin typeface="Franklin Gothic Book"/>
                <a:cs typeface="Franklin Gothic Book"/>
              </a:rPr>
              <a:t>following</a:t>
            </a:r>
            <a:r>
              <a:rPr lang="es-ES" dirty="0">
                <a:latin typeface="Franklin Gothic Book"/>
                <a:cs typeface="Franklin Gothic Book"/>
              </a:rPr>
              <a:t> </a:t>
            </a:r>
            <a:r>
              <a:rPr lang="es-ES" dirty="0" err="1" smtClean="0">
                <a:latin typeface="Franklin Gothic Book"/>
                <a:cs typeface="Franklin Gothic Book"/>
              </a:rPr>
              <a:t>the</a:t>
            </a:r>
            <a:r>
              <a:rPr lang="es-ES" dirty="0" smtClean="0">
                <a:latin typeface="Franklin Gothic Book"/>
                <a:cs typeface="Franklin Gothic Book"/>
              </a:rPr>
              <a:t> </a:t>
            </a:r>
            <a:r>
              <a:rPr lang="es-ES" dirty="0" err="1" smtClean="0">
                <a:latin typeface="Franklin Gothic Book"/>
                <a:cs typeface="Franklin Gothic Book"/>
              </a:rPr>
              <a:t>appropiate</a:t>
            </a:r>
            <a:r>
              <a:rPr lang="es-ES" dirty="0" smtClean="0">
                <a:latin typeface="Franklin Gothic Book"/>
                <a:cs typeface="Franklin Gothic Book"/>
              </a:rPr>
              <a:t> </a:t>
            </a:r>
            <a:r>
              <a:rPr lang="es-ES" dirty="0" err="1">
                <a:latin typeface="Franklin Gothic Book"/>
                <a:cs typeface="Franklin Gothic Book"/>
              </a:rPr>
              <a:t>standards</a:t>
            </a:r>
            <a:r>
              <a:rPr lang="es-ES" dirty="0">
                <a:latin typeface="Franklin Gothic Book"/>
                <a:cs typeface="Franklin Gothic Book"/>
              </a:rPr>
              <a:t>, </a:t>
            </a:r>
            <a:r>
              <a:rPr lang="es-ES" dirty="0" err="1">
                <a:latin typeface="Franklin Gothic Book"/>
                <a:cs typeface="Franklin Gothic Book"/>
              </a:rPr>
              <a:t>especially</a:t>
            </a:r>
            <a:r>
              <a:rPr lang="es-ES" dirty="0">
                <a:latin typeface="Franklin Gothic Book"/>
                <a:cs typeface="Franklin Gothic Book"/>
              </a:rPr>
              <a:t> </a:t>
            </a:r>
            <a:r>
              <a:rPr lang="es-ES" dirty="0" err="1">
                <a:latin typeface="Franklin Gothic Book"/>
                <a:cs typeface="Franklin Gothic Book"/>
              </a:rPr>
              <a:t>if</a:t>
            </a:r>
            <a:r>
              <a:rPr lang="es-ES" dirty="0">
                <a:latin typeface="Franklin Gothic Book"/>
                <a:cs typeface="Franklin Gothic Book"/>
              </a:rPr>
              <a:t> </a:t>
            </a:r>
            <a:r>
              <a:rPr lang="es-ES" dirty="0" err="1" smtClean="0">
                <a:latin typeface="Franklin Gothic Book"/>
                <a:cs typeface="Franklin Gothic Book"/>
              </a:rPr>
              <a:t>the</a:t>
            </a:r>
            <a:r>
              <a:rPr lang="es-ES" dirty="0" smtClean="0">
                <a:latin typeface="Franklin Gothic Book"/>
                <a:cs typeface="Franklin Gothic Book"/>
              </a:rPr>
              <a:t> </a:t>
            </a:r>
            <a:r>
              <a:rPr lang="es-ES" dirty="0" err="1" smtClean="0">
                <a:latin typeface="Franklin Gothic Book"/>
                <a:cs typeface="Franklin Gothic Book"/>
              </a:rPr>
              <a:t>results</a:t>
            </a:r>
            <a:r>
              <a:rPr lang="es-ES" dirty="0" smtClean="0">
                <a:latin typeface="Franklin Gothic Book"/>
                <a:cs typeface="Franklin Gothic Book"/>
              </a:rPr>
              <a:t> </a:t>
            </a:r>
            <a:r>
              <a:rPr lang="es-ES" dirty="0" err="1">
                <a:latin typeface="Franklin Gothic Book"/>
                <a:cs typeface="Franklin Gothic Book"/>
              </a:rPr>
              <a:t>need</a:t>
            </a:r>
            <a:r>
              <a:rPr lang="es-ES" dirty="0">
                <a:latin typeface="Franklin Gothic Book"/>
                <a:cs typeface="Franklin Gothic Book"/>
              </a:rPr>
              <a:t> </a:t>
            </a:r>
            <a:r>
              <a:rPr lang="es-ES" dirty="0" err="1">
                <a:latin typeface="Franklin Gothic Book"/>
                <a:cs typeface="Franklin Gothic Book"/>
              </a:rPr>
              <a:t>to</a:t>
            </a:r>
            <a:r>
              <a:rPr lang="es-ES" dirty="0">
                <a:latin typeface="Franklin Gothic Book"/>
                <a:cs typeface="Franklin Gothic Book"/>
              </a:rPr>
              <a:t> be </a:t>
            </a:r>
            <a:r>
              <a:rPr lang="es-ES" dirty="0" err="1">
                <a:latin typeface="Franklin Gothic Book"/>
                <a:cs typeface="Franklin Gothic Book"/>
              </a:rPr>
              <a:t>admitted</a:t>
            </a:r>
            <a:r>
              <a:rPr lang="es-ES" dirty="0">
                <a:latin typeface="Franklin Gothic Book"/>
                <a:cs typeface="Franklin Gothic Book"/>
              </a:rPr>
              <a:t> </a:t>
            </a:r>
            <a:r>
              <a:rPr lang="es-ES" dirty="0" err="1">
                <a:latin typeface="Franklin Gothic Book"/>
                <a:cs typeface="Franklin Gothic Book"/>
              </a:rPr>
              <a:t>by</a:t>
            </a:r>
            <a:r>
              <a:rPr lang="es-ES" dirty="0">
                <a:latin typeface="Franklin Gothic Book"/>
                <a:cs typeface="Franklin Gothic Book"/>
              </a:rPr>
              <a:t> </a:t>
            </a:r>
            <a:r>
              <a:rPr lang="es-ES" dirty="0" smtClean="0">
                <a:latin typeface="Franklin Gothic Book"/>
                <a:cs typeface="Franklin Gothic Book"/>
              </a:rPr>
              <a:t>a </a:t>
            </a:r>
            <a:r>
              <a:rPr lang="es-ES" dirty="0" err="1" smtClean="0">
                <a:latin typeface="Franklin Gothic Book"/>
                <a:cs typeface="Franklin Gothic Book"/>
              </a:rPr>
              <a:t>court</a:t>
            </a:r>
            <a:r>
              <a:rPr lang="es-ES" dirty="0" smtClean="0">
                <a:latin typeface="Franklin Gothic Book"/>
                <a:cs typeface="Franklin Gothic Book"/>
              </a:rPr>
              <a:t> </a:t>
            </a:r>
            <a:r>
              <a:rPr lang="es-ES" dirty="0">
                <a:latin typeface="Franklin Gothic Book"/>
                <a:cs typeface="Franklin Gothic Book"/>
              </a:rPr>
              <a:t>of </a:t>
            </a:r>
            <a:r>
              <a:rPr lang="es-ES" dirty="0" err="1">
                <a:latin typeface="Franklin Gothic Book"/>
                <a:cs typeface="Franklin Gothic Book"/>
              </a:rPr>
              <a:t>law</a:t>
            </a:r>
            <a:endParaRPr lang="en-US" dirty="0">
              <a:latin typeface="Franklin Gothic Book"/>
              <a:cs typeface="Franklin Gothic Book"/>
            </a:endParaRPr>
          </a:p>
          <a:p>
            <a:endParaRPr lang="en-US" sz="1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92649" y="1123950"/>
            <a:ext cx="4070351" cy="3200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377" tIns="45689" rIns="91377" bIns="45689" numCol="1" anchor="t" anchorCtr="0" compatLnSpc="1">
            <a:prstTxWarp prst="textNoShape">
              <a:avLst/>
            </a:prstTxWarp>
          </a:bodyPr>
          <a:lstStyle>
            <a:lvl1pPr marL="172921" indent="-172921" algn="l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ts val="200"/>
              </a:spcAft>
              <a:buChar char="•"/>
              <a:defRPr lang="en-US" sz="1600" b="0" i="0" dirty="0" smtClean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569523" indent="-22368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2pPr>
            <a:lvl3pPr marL="915363" indent="-172921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•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3pPr>
            <a:lvl4pPr marL="1311966" indent="-225272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–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4pPr>
            <a:lvl5pPr marL="1660979" indent="-228444" algn="l" rtl="0" eaLnBrk="1" fontAlgn="base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har char="»"/>
              <a:defRPr sz="1400">
                <a:solidFill>
                  <a:schemeClr val="tx1"/>
                </a:solidFill>
                <a:latin typeface="Franklin Gothic Book" pitchFamily="34" charset="0"/>
                <a:ea typeface="+mn-ea"/>
              </a:defRPr>
            </a:lvl5pPr>
            <a:lvl6pPr marL="2117867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574755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031642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488531" indent="-22844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spcBef>
                <a:spcPts val="550"/>
              </a:spcBef>
              <a:buNone/>
            </a:pPr>
            <a:r>
              <a:rPr lang="en-US" sz="1600" b="1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There are four principles you must always adhere to:</a:t>
            </a:r>
          </a:p>
          <a:p>
            <a:pPr marL="341313" lvl="1" indent="-341313">
              <a:spcBef>
                <a:spcPts val="550"/>
              </a:spcBef>
              <a:buFont typeface="Arial" charset="0"/>
              <a:buChar char="•"/>
            </a:pPr>
            <a:endParaRPr lang="en-US" sz="1600" b="1" dirty="0">
              <a:solidFill>
                <a:srgbClr val="FFFFFF"/>
              </a:solidFill>
              <a:latin typeface="Franklin Gothic Book"/>
              <a:ea typeface="ＭＳ Ｐゴシック" charset="0"/>
              <a:cs typeface="Franklin Gothic Book"/>
            </a:endParaRPr>
          </a:p>
          <a:p>
            <a:pPr marL="687153" lvl="2" indent="-341313">
              <a:spcAft>
                <a:spcPts val="2400"/>
              </a:spcAft>
              <a:buFontTx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Minimize data loss</a:t>
            </a:r>
          </a:p>
          <a:p>
            <a:pPr marL="687153" lvl="2" indent="-341313">
              <a:spcAft>
                <a:spcPts val="2400"/>
              </a:spcAft>
              <a:buFontTx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Record </a:t>
            </a:r>
            <a:r>
              <a:rPr lang="en-US" b="1" dirty="0" smtClean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everything</a:t>
            </a:r>
            <a:endParaRPr lang="en-US" b="1" dirty="0">
              <a:solidFill>
                <a:srgbClr val="FFFFFF"/>
              </a:solidFill>
              <a:latin typeface="Franklin Gothic Book"/>
              <a:ea typeface="DejaVu LGC Sans" charset="0"/>
              <a:cs typeface="Franklin Gothic Book"/>
            </a:endParaRPr>
          </a:p>
          <a:p>
            <a:pPr marL="687153" lvl="2" indent="-341313">
              <a:spcAft>
                <a:spcPts val="2400"/>
              </a:spcAft>
              <a:buFontTx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Analyze all data collected (evidence)</a:t>
            </a:r>
          </a:p>
          <a:p>
            <a:pPr marL="687153" lvl="2" indent="-341313">
              <a:spcAft>
                <a:spcPts val="2400"/>
              </a:spcAft>
              <a:buFontTx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Franklin Gothic Book"/>
                <a:ea typeface="DejaVu LGC Sans" charset="0"/>
                <a:cs typeface="Franklin Gothic Book"/>
              </a:rPr>
              <a:t>Report findings</a:t>
            </a:r>
          </a:p>
          <a:p>
            <a:endParaRPr lang="en-US" dirty="0"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354035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evidence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latin typeface="Franklin Gothic Book"/>
                <a:cs typeface="Franklin Gothic Book"/>
              </a:rPr>
              <a:t>Evidence is anything you can use to prove or disprove a fact </a:t>
            </a:r>
          </a:p>
          <a:p>
            <a:r>
              <a:rPr lang="en-GB" dirty="0">
                <a:latin typeface="Franklin Gothic Book"/>
                <a:cs typeface="Franklin Gothic Book"/>
              </a:rPr>
              <a:t>In the context of computer forensics, evidence can be found at many different layers:</a:t>
            </a:r>
          </a:p>
          <a:p>
            <a:pPr lvl="1"/>
            <a:r>
              <a:rPr lang="en-GB" sz="1600" dirty="0">
                <a:latin typeface="Franklin Gothic Book"/>
                <a:ea typeface="ＭＳ Ｐゴシック" charset="0"/>
                <a:cs typeface="Franklin Gothic Book"/>
              </a:rPr>
              <a:t>network (firewalls, IDS, routers...) </a:t>
            </a:r>
          </a:p>
          <a:p>
            <a:pPr lvl="1"/>
            <a:r>
              <a:rPr lang="en-GB" sz="1600" dirty="0">
                <a:latin typeface="Franklin Gothic Book"/>
                <a:ea typeface="ＭＳ Ｐゴシック" charset="0"/>
                <a:cs typeface="Franklin Gothic Book"/>
              </a:rPr>
              <a:t>operating system </a:t>
            </a:r>
          </a:p>
          <a:p>
            <a:pPr lvl="1"/>
            <a:r>
              <a:rPr lang="en-GB" sz="1600" dirty="0">
                <a:latin typeface="Franklin Gothic Book"/>
                <a:ea typeface="ＭＳ Ｐゴシック" charset="0"/>
                <a:cs typeface="Franklin Gothic Book"/>
              </a:rPr>
              <a:t>databases and applications</a:t>
            </a:r>
          </a:p>
          <a:p>
            <a:pPr lvl="1"/>
            <a:r>
              <a:rPr lang="en-GB" sz="1600" dirty="0">
                <a:latin typeface="Franklin Gothic Book"/>
                <a:ea typeface="ＭＳ Ｐゴシック" charset="0"/>
                <a:cs typeface="Franklin Gothic Book"/>
              </a:rPr>
              <a:t>peripherals </a:t>
            </a:r>
          </a:p>
          <a:p>
            <a:pPr lvl="1"/>
            <a:r>
              <a:rPr lang="en-GB" sz="1600" dirty="0">
                <a:latin typeface="Franklin Gothic Book"/>
                <a:ea typeface="ＭＳ Ｐゴシック" charset="0"/>
                <a:cs typeface="Franklin Gothic Book"/>
              </a:rPr>
              <a:t>removable media (CD/DVD, USB...) </a:t>
            </a:r>
          </a:p>
          <a:p>
            <a:pPr lvl="1"/>
            <a:r>
              <a:rPr lang="en-GB" sz="1600" dirty="0">
                <a:latin typeface="Franklin Gothic Book"/>
                <a:ea typeface="ＭＳ Ｐゴシック" charset="0"/>
                <a:cs typeface="Franklin Gothic Book"/>
              </a:rPr>
              <a:t>and of course human testimony</a:t>
            </a:r>
            <a:endParaRPr lang="en-US" sz="1600" dirty="0">
              <a:latin typeface="Franklin Gothic Book"/>
              <a:ea typeface="ＭＳ Ｐゴシック" charset="0"/>
              <a:cs typeface="Franklin Gothic Book"/>
            </a:endParaRPr>
          </a:p>
          <a:p>
            <a:r>
              <a:rPr lang="en-US" b="1" dirty="0">
                <a:latin typeface="Franklin Gothic Book"/>
                <a:cs typeface="Franklin Gothic Book"/>
              </a:rPr>
              <a:t>Admissible </a:t>
            </a:r>
            <a:r>
              <a:rPr lang="en-US" dirty="0">
                <a:latin typeface="Franklin Gothic Book"/>
                <a:cs typeface="Franklin Gothic Book"/>
              </a:rPr>
              <a:t>evidence is evidence that a court accepts as legitimate</a:t>
            </a:r>
          </a:p>
        </p:txBody>
      </p:sp>
    </p:spTree>
    <p:extLst>
      <p:ext uri="{BB962C8B-B14F-4D97-AF65-F5344CB8AC3E}">
        <p14:creationId xmlns:p14="http://schemas.microsoft.com/office/powerpoint/2010/main" val="17873631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alPolyTheme">
  <a:themeElements>
    <a:clrScheme name="McAfee 2012-2013">
      <a:dk1>
        <a:srgbClr val="5E6A71"/>
      </a:dk1>
      <a:lt1>
        <a:srgbClr val="FFFFFF"/>
      </a:lt1>
      <a:dk2>
        <a:srgbClr val="000000"/>
      </a:dk2>
      <a:lt2>
        <a:srgbClr val="FFFFFF"/>
      </a:lt2>
      <a:accent1>
        <a:srgbClr val="B71234"/>
      </a:accent1>
      <a:accent2>
        <a:srgbClr val="5E6A71"/>
      </a:accent2>
      <a:accent3>
        <a:srgbClr val="DD6B30"/>
      </a:accent3>
      <a:accent4>
        <a:srgbClr val="0074A8"/>
      </a:accent4>
      <a:accent5>
        <a:srgbClr val="7B4180"/>
      </a:accent5>
      <a:accent6>
        <a:srgbClr val="69A23B"/>
      </a:accent6>
      <a:hlink>
        <a:srgbClr val="4796C9"/>
      </a:hlink>
      <a:folHlink>
        <a:srgbClr val="005485"/>
      </a:folHlink>
    </a:clrScheme>
    <a:fontScheme name="Office Theme">
      <a:majorFont>
        <a:latin typeface="Arial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71234"/>
        </a:solidFill>
      </a:spPr>
      <a:bodyPr wrap="square" rtlCol="0" anchor="ctr">
        <a:spAutoFit/>
      </a:bodyPr>
      <a:lstStyle>
        <a:defPPr algn="ctr">
          <a:lnSpc>
            <a:spcPct val="95000"/>
          </a:lnSpc>
          <a:defRPr sz="800" dirty="0">
            <a:solidFill>
              <a:srgbClr val="5E6A7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rgbClr val="5E6A71"/>
            </a:solidFill>
            <a:latin typeface="Franklin Gothic Book" pitchFamily="34" charset="0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cc96cb0-bf68-4cb4-b2fb-a22ca8174642">CH5W44LABS13-49-15</_dlc_DocId>
    <_dlc_DocIdUrl xmlns="5cc96cb0-bf68-4cb4-b2fb-a22ca8174642">
      <Url>http://2010.corp.mcafee.com/sites/labs/innovation/defense_against_the_dark_arts/_layouts/DocIdRedir.aspx?ID=CH5W44LABS13-49-15</Url>
      <Description>CH5W44LABS13-49-15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97ED6EA50B6A4884793177FA2E0DB7" ma:contentTypeVersion="1" ma:contentTypeDescription="Create a new document." ma:contentTypeScope="" ma:versionID="c13bd8a379ffdd767127acf3d1735b7d">
  <xsd:schema xmlns:xsd="http://www.w3.org/2001/XMLSchema" xmlns:xs="http://www.w3.org/2001/XMLSchema" xmlns:p="http://schemas.microsoft.com/office/2006/metadata/properties" xmlns:ns3="0c3c6c64-b7e5-4b70-8832-dc5f279affca" targetNamespace="http://schemas.microsoft.com/office/2006/metadata/properties" ma:root="true" ma:fieldsID="2c445aa741daad928a5c65491c99f605" ns3:_="">
    <xsd:import namespace="0c3c6c64-b7e5-4b70-8832-dc5f279affca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c6c64-b7e5-4b70-8832-dc5f279aff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E9F26E-672F-4653-A757-6196240B0C06}"/>
</file>

<file path=customXml/itemProps2.xml><?xml version="1.0" encoding="utf-8"?>
<ds:datastoreItem xmlns:ds="http://schemas.openxmlformats.org/officeDocument/2006/customXml" ds:itemID="{48298F2D-4ED8-4E90-9206-6356D336A7DF}"/>
</file>

<file path=customXml/itemProps3.xml><?xml version="1.0" encoding="utf-8"?>
<ds:datastoreItem xmlns:ds="http://schemas.openxmlformats.org/officeDocument/2006/customXml" ds:itemID="{ABE9F26E-672F-4653-A757-6196240B0C06}">
  <ds:schemaRefs>
    <ds:schemaRef ds:uri="http://schemas.microsoft.com/office/2006/metadata/properties"/>
    <ds:schemaRef ds:uri="http://schemas.microsoft.com/office/infopath/2007/PartnerControls"/>
    <ds:schemaRef ds:uri="5cc96cb0-bf68-4cb4-b2fb-a22ca8174642"/>
  </ds:schemaRefs>
</ds:datastoreItem>
</file>

<file path=customXml/itemProps4.xml><?xml version="1.0" encoding="utf-8"?>
<ds:datastoreItem xmlns:ds="http://schemas.openxmlformats.org/officeDocument/2006/customXml" ds:itemID="{B0840D9C-4E5B-4EF6-AF82-7EF73C11C67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7558</TotalTime>
  <Words>1712</Words>
  <Application>Microsoft Macintosh PowerPoint</Application>
  <PresentationFormat>On-screen Show (16:9)</PresentationFormat>
  <Paragraphs>330</Paragraphs>
  <Slides>35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CalPolyTheme</vt:lpstr>
      <vt:lpstr>Advanced forensic methods &amp; tools</vt:lpstr>
      <vt:lpstr>Agenda</vt:lpstr>
      <vt:lpstr>Learning objectives</vt:lpstr>
      <vt:lpstr>The forensic challenge</vt:lpstr>
      <vt:lpstr>Incident response &amp;             forensic methods</vt:lpstr>
      <vt:lpstr>Major case types</vt:lpstr>
      <vt:lpstr>Forensics in a nutshell</vt:lpstr>
      <vt:lpstr>Forensics in a nutshell</vt:lpstr>
      <vt:lpstr>What is evidence</vt:lpstr>
      <vt:lpstr>Evidence handling</vt:lpstr>
      <vt:lpstr>LEGAL TOPICS FOR IR &amp; FORENSIC ANALYSTS</vt:lpstr>
      <vt:lpstr>The ir process</vt:lpstr>
      <vt:lpstr>LEGAL TOPICS FOR IR &amp; FORENSIC ANALYSTS</vt:lpstr>
      <vt:lpstr>Mapping evidence to an APT-case</vt:lpstr>
      <vt:lpstr>THE INVESTIGATION CYCLE</vt:lpstr>
      <vt:lpstr>WHAT TO ACQUIRE</vt:lpstr>
      <vt:lpstr>Locard’S EXCHANGE PRINCIPLE</vt:lpstr>
      <vt:lpstr>Locard’S EXCHANGE PRINCIPLE</vt:lpstr>
      <vt:lpstr>INITIAL RESPONSE</vt:lpstr>
      <vt:lpstr>ORDER OF VOLATILITY</vt:lpstr>
      <vt:lpstr>lIVE RESPONSE ON WINDOWS</vt:lpstr>
      <vt:lpstr>Lab 1: hANDS ON evidence acquisition</vt:lpstr>
      <vt:lpstr>FTK Imager</vt:lpstr>
      <vt:lpstr>Memory analysis</vt:lpstr>
      <vt:lpstr>Physical memory</vt:lpstr>
      <vt:lpstr>What can be obtained from memory?</vt:lpstr>
      <vt:lpstr>SHOW ME YOUR PASSWORDS!</vt:lpstr>
      <vt:lpstr>VIRTUAL MEMORY</vt:lpstr>
      <vt:lpstr>PHYSICAL MEMORY</vt:lpstr>
      <vt:lpstr>ANALYZING MEMORY DUMPS</vt:lpstr>
      <vt:lpstr>Strings – ‘old skool’</vt:lpstr>
      <vt:lpstr>Volatility &amp; yara</vt:lpstr>
      <vt:lpstr>VOLATILITY</vt:lpstr>
      <vt:lpstr>Lab 2: MEMORY ANALYSIS WITH VOLATILITY</vt:lpstr>
      <vt:lpstr>Memory analysis with volatility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</dc:title>
  <dc:creator>Ram Venugopalan</dc:creator>
  <cp:lastModifiedBy>Christiaan Beek</cp:lastModifiedBy>
  <cp:revision>92</cp:revision>
  <dcterms:created xsi:type="dcterms:W3CDTF">2014-01-09T22:18:14Z</dcterms:created>
  <dcterms:modified xsi:type="dcterms:W3CDTF">2015-01-14T20:18:32Z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94d60bcc-bede-4d16-a5b5-9f42b251c1b2</vt:lpwstr>
  </property>
  <property fmtid="{D5CDD505-2E9C-101B-9397-08002B2CF9AE}" pid="3" name="ContentTypeId">
    <vt:lpwstr>0x0101007F97ED6EA50B6A4884793177FA2E0DB7</vt:lpwstr>
  </property>
</Properties>
</file>